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43" r:id="rId1"/>
  </p:sldMasterIdLst>
  <p:notesMasterIdLst>
    <p:notesMasterId r:id="rId29"/>
  </p:notesMasterIdLst>
  <p:sldIdLst>
    <p:sldId id="1019" r:id="rId2"/>
    <p:sldId id="1032" r:id="rId3"/>
    <p:sldId id="1020" r:id="rId4"/>
    <p:sldId id="1021" r:id="rId5"/>
    <p:sldId id="1024" r:id="rId6"/>
    <p:sldId id="1027" r:id="rId7"/>
    <p:sldId id="858" r:id="rId8"/>
    <p:sldId id="833" r:id="rId9"/>
    <p:sldId id="1015" r:id="rId10"/>
    <p:sldId id="1016" r:id="rId11"/>
    <p:sldId id="1017" r:id="rId12"/>
    <p:sldId id="257" r:id="rId13"/>
    <p:sldId id="1018" r:id="rId14"/>
    <p:sldId id="260" r:id="rId15"/>
    <p:sldId id="825" r:id="rId16"/>
    <p:sldId id="828" r:id="rId17"/>
    <p:sldId id="1026" r:id="rId18"/>
    <p:sldId id="636" r:id="rId19"/>
    <p:sldId id="849" r:id="rId20"/>
    <p:sldId id="1028" r:id="rId21"/>
    <p:sldId id="261" r:id="rId22"/>
    <p:sldId id="262" r:id="rId23"/>
    <p:sldId id="263" r:id="rId24"/>
    <p:sldId id="1029" r:id="rId25"/>
    <p:sldId id="1030" r:id="rId26"/>
    <p:sldId id="1031" r:id="rId27"/>
    <p:sldId id="265"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86" d="100"/>
          <a:sy n="86" d="100"/>
        </p:scale>
        <p:origin x="514"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C0EC1BB-C5C4-4413-A023-278BA3F38AB2}"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8957C1EE-8459-4EB5-85F2-B2A8049F0511}">
      <dgm:prSet/>
      <dgm:spPr/>
      <dgm:t>
        <a:bodyPr/>
        <a:lstStyle/>
        <a:p>
          <a:r>
            <a:rPr lang="en-GB" dirty="0"/>
            <a:t>Reception - Growing up: how we have changed since we were babies. </a:t>
          </a:r>
          <a:endParaRPr lang="en-US" dirty="0"/>
        </a:p>
      </dgm:t>
    </dgm:pt>
    <dgm:pt modelId="{59E03828-F022-4A51-82A6-95C9F52F9DA0}" type="parTrans" cxnId="{DAB6634B-40F8-4E08-A586-16C8085635BE}">
      <dgm:prSet/>
      <dgm:spPr/>
      <dgm:t>
        <a:bodyPr/>
        <a:lstStyle/>
        <a:p>
          <a:endParaRPr lang="en-US"/>
        </a:p>
      </dgm:t>
    </dgm:pt>
    <dgm:pt modelId="{C97A81A7-2702-4F35-BD1E-F0C2C062D4AC}" type="sibTrans" cxnId="{DAB6634B-40F8-4E08-A586-16C8085635BE}">
      <dgm:prSet/>
      <dgm:spPr/>
      <dgm:t>
        <a:bodyPr/>
        <a:lstStyle/>
        <a:p>
          <a:endParaRPr lang="en-US"/>
        </a:p>
      </dgm:t>
    </dgm:pt>
    <dgm:pt modelId="{E780E483-CE4A-4DC9-96D5-1B338F69F87B}">
      <dgm:prSet/>
      <dgm:spPr/>
      <dgm:t>
        <a:bodyPr/>
        <a:lstStyle/>
        <a:p>
          <a:r>
            <a:rPr lang="en-GB" dirty="0"/>
            <a:t>Year 1 - Boys’ and girls’ bodies; correct names for body parts. </a:t>
          </a:r>
          <a:endParaRPr lang="en-US" dirty="0"/>
        </a:p>
      </dgm:t>
    </dgm:pt>
    <dgm:pt modelId="{B475BFCC-254A-4AA1-AA00-FA2806757AA2}" type="parTrans" cxnId="{07E1AF59-BA53-4E37-B2D7-1D85302990C2}">
      <dgm:prSet/>
      <dgm:spPr/>
      <dgm:t>
        <a:bodyPr/>
        <a:lstStyle/>
        <a:p>
          <a:endParaRPr lang="en-US"/>
        </a:p>
      </dgm:t>
    </dgm:pt>
    <dgm:pt modelId="{C6881256-4913-4083-8797-C43ADE89A614}" type="sibTrans" cxnId="{07E1AF59-BA53-4E37-B2D7-1D85302990C2}">
      <dgm:prSet/>
      <dgm:spPr/>
      <dgm:t>
        <a:bodyPr/>
        <a:lstStyle/>
        <a:p>
          <a:endParaRPr lang="en-US"/>
        </a:p>
      </dgm:t>
    </dgm:pt>
    <dgm:pt modelId="{3F382765-20FF-4C96-85B1-AB9C4F12DA50}">
      <dgm:prSet/>
      <dgm:spPr/>
      <dgm:t>
        <a:bodyPr/>
        <a:lstStyle/>
        <a:p>
          <a:r>
            <a:rPr lang="en-GB" dirty="0"/>
            <a:t>Year 2 - Boys’ and girls’ bodies; body parts and respecting privacy (which parts of the body are private and why this is).</a:t>
          </a:r>
          <a:endParaRPr lang="en-US" dirty="0"/>
        </a:p>
      </dgm:t>
    </dgm:pt>
    <dgm:pt modelId="{778E9A8F-6337-41DC-87BB-30E07E097A68}" type="parTrans" cxnId="{199B94AD-0F9D-423F-AD0A-4365E5262A76}">
      <dgm:prSet/>
      <dgm:spPr/>
      <dgm:t>
        <a:bodyPr/>
        <a:lstStyle/>
        <a:p>
          <a:endParaRPr lang="en-US"/>
        </a:p>
      </dgm:t>
    </dgm:pt>
    <dgm:pt modelId="{0D526DD7-BC06-4A4F-945E-88C38DF22392}" type="sibTrans" cxnId="{199B94AD-0F9D-423F-AD0A-4365E5262A76}">
      <dgm:prSet/>
      <dgm:spPr/>
      <dgm:t>
        <a:bodyPr/>
        <a:lstStyle/>
        <a:p>
          <a:endParaRPr lang="en-US"/>
        </a:p>
      </dgm:t>
    </dgm:pt>
    <dgm:pt modelId="{D1F6DE86-AAE9-46DD-BCB7-F87C5B9952E9}">
      <dgm:prSet/>
      <dgm:spPr/>
      <dgm:t>
        <a:bodyPr/>
        <a:lstStyle/>
        <a:p>
          <a:r>
            <a:rPr lang="en-GB" dirty="0"/>
            <a:t>Year 3 - How babies grow and how boys’ and girls’ bodies change as they grow older. Introduction to puberty and menstruation. </a:t>
          </a:r>
          <a:endParaRPr lang="en-US" dirty="0"/>
        </a:p>
      </dgm:t>
    </dgm:pt>
    <dgm:pt modelId="{4DC4D138-2068-428D-9588-C47D5B7CA597}" type="parTrans" cxnId="{9D91D515-C107-4FF9-B995-56B7DCA7877E}">
      <dgm:prSet/>
      <dgm:spPr/>
      <dgm:t>
        <a:bodyPr/>
        <a:lstStyle/>
        <a:p>
          <a:endParaRPr lang="en-US"/>
        </a:p>
      </dgm:t>
    </dgm:pt>
    <dgm:pt modelId="{F1B2E77B-EDED-4438-A1D6-232B18752C03}" type="sibTrans" cxnId="{9D91D515-C107-4FF9-B995-56B7DCA7877E}">
      <dgm:prSet/>
      <dgm:spPr/>
      <dgm:t>
        <a:bodyPr/>
        <a:lstStyle/>
        <a:p>
          <a:endParaRPr lang="en-US"/>
        </a:p>
      </dgm:t>
    </dgm:pt>
    <dgm:pt modelId="{5B94FC13-1515-4C5E-AA1F-86FB71D367F0}">
      <dgm:prSet/>
      <dgm:spPr/>
      <dgm:t>
        <a:bodyPr/>
        <a:lstStyle/>
        <a:p>
          <a:r>
            <a:rPr lang="en-GB" dirty="0"/>
            <a:t>Year 4 - Internal and external reproductive body parts. Recap about puberty and menstruation. Conception explained in simple terms. </a:t>
          </a:r>
          <a:endParaRPr lang="en-US" dirty="0"/>
        </a:p>
      </dgm:t>
    </dgm:pt>
    <dgm:pt modelId="{7EB773BA-A521-43B1-9AB8-097137E26163}" type="parTrans" cxnId="{61B39827-88A7-474C-A290-1E82254D4EDE}">
      <dgm:prSet/>
      <dgm:spPr/>
      <dgm:t>
        <a:bodyPr/>
        <a:lstStyle/>
        <a:p>
          <a:endParaRPr lang="en-US"/>
        </a:p>
      </dgm:t>
    </dgm:pt>
    <dgm:pt modelId="{351BCB4B-C328-4625-B11E-AE03012040D8}" type="sibTrans" cxnId="{61B39827-88A7-474C-A290-1E82254D4EDE}">
      <dgm:prSet/>
      <dgm:spPr/>
      <dgm:t>
        <a:bodyPr/>
        <a:lstStyle/>
        <a:p>
          <a:endParaRPr lang="en-US"/>
        </a:p>
      </dgm:t>
    </dgm:pt>
    <dgm:pt modelId="{F7C82006-1B44-446F-95FC-CDA06F1F73D3}">
      <dgm:prSet/>
      <dgm:spPr/>
      <dgm:t>
        <a:bodyPr/>
        <a:lstStyle/>
        <a:p>
          <a:r>
            <a:rPr lang="en-GB" dirty="0"/>
            <a:t>Year 5-  Puberty for boys and girls in more detail including the social and emotional aspects of becoming an adolescent. Conception explained in simple biological terms.</a:t>
          </a:r>
          <a:endParaRPr lang="en-US" dirty="0"/>
        </a:p>
      </dgm:t>
    </dgm:pt>
    <dgm:pt modelId="{9628BA68-0AF4-47E7-BA67-35A7A9CDD2FF}" type="parTrans" cxnId="{0952C454-A43D-4011-81A9-C7F1A8C8B1AA}">
      <dgm:prSet/>
      <dgm:spPr/>
      <dgm:t>
        <a:bodyPr/>
        <a:lstStyle/>
        <a:p>
          <a:endParaRPr lang="en-US"/>
        </a:p>
      </dgm:t>
    </dgm:pt>
    <dgm:pt modelId="{52E59CB8-C014-4284-A9F7-8AF20C9EE391}" type="sibTrans" cxnId="{0952C454-A43D-4011-81A9-C7F1A8C8B1AA}">
      <dgm:prSet/>
      <dgm:spPr/>
      <dgm:t>
        <a:bodyPr/>
        <a:lstStyle/>
        <a:p>
          <a:endParaRPr lang="en-US"/>
        </a:p>
      </dgm:t>
    </dgm:pt>
    <dgm:pt modelId="{7BD007FE-C005-4438-9338-B81391B8D079}">
      <dgm:prSet/>
      <dgm:spPr/>
      <dgm:t>
        <a:bodyPr/>
        <a:lstStyle/>
        <a:p>
          <a:r>
            <a:rPr lang="en-GB" dirty="0"/>
            <a:t>Year 6 - Puberty for boys and girls revisited. Understanding conception to the birth of a baby. Becoming a teenager. All lessons are taught using correct terminology, child-friendly language and diagrams.</a:t>
          </a:r>
          <a:endParaRPr lang="en-US" dirty="0"/>
        </a:p>
      </dgm:t>
    </dgm:pt>
    <dgm:pt modelId="{AA6CD15A-38A0-4171-B2FC-595A72FBDD14}" type="parTrans" cxnId="{916D0AA1-40E0-4320-95BE-2BA52A4510BB}">
      <dgm:prSet/>
      <dgm:spPr/>
      <dgm:t>
        <a:bodyPr/>
        <a:lstStyle/>
        <a:p>
          <a:endParaRPr lang="en-US"/>
        </a:p>
      </dgm:t>
    </dgm:pt>
    <dgm:pt modelId="{0F75468F-7F93-4810-9AA3-144F980F4F78}" type="sibTrans" cxnId="{916D0AA1-40E0-4320-95BE-2BA52A4510BB}">
      <dgm:prSet/>
      <dgm:spPr/>
      <dgm:t>
        <a:bodyPr/>
        <a:lstStyle/>
        <a:p>
          <a:endParaRPr lang="en-US"/>
        </a:p>
      </dgm:t>
    </dgm:pt>
    <dgm:pt modelId="{08C93969-4637-4EF4-BEE8-3F60C8D27971}" type="pres">
      <dgm:prSet presAssocID="{5C0EC1BB-C5C4-4413-A023-278BA3F38AB2}" presName="diagram" presStyleCnt="0">
        <dgm:presLayoutVars>
          <dgm:dir/>
          <dgm:resizeHandles val="exact"/>
        </dgm:presLayoutVars>
      </dgm:prSet>
      <dgm:spPr/>
    </dgm:pt>
    <dgm:pt modelId="{81406B35-E428-4ADF-B547-57852A4926AF}" type="pres">
      <dgm:prSet presAssocID="{8957C1EE-8459-4EB5-85F2-B2A8049F0511}" presName="node" presStyleLbl="node1" presStyleIdx="0" presStyleCnt="7">
        <dgm:presLayoutVars>
          <dgm:bulletEnabled val="1"/>
        </dgm:presLayoutVars>
      </dgm:prSet>
      <dgm:spPr/>
    </dgm:pt>
    <dgm:pt modelId="{FC20B6D3-C2A3-469F-A1FC-DD9C0A17AA31}" type="pres">
      <dgm:prSet presAssocID="{C97A81A7-2702-4F35-BD1E-F0C2C062D4AC}" presName="sibTrans" presStyleCnt="0"/>
      <dgm:spPr/>
    </dgm:pt>
    <dgm:pt modelId="{7AE3C482-5649-4AFC-B9CE-817095C0873C}" type="pres">
      <dgm:prSet presAssocID="{E780E483-CE4A-4DC9-96D5-1B338F69F87B}" presName="node" presStyleLbl="node1" presStyleIdx="1" presStyleCnt="7">
        <dgm:presLayoutVars>
          <dgm:bulletEnabled val="1"/>
        </dgm:presLayoutVars>
      </dgm:prSet>
      <dgm:spPr/>
    </dgm:pt>
    <dgm:pt modelId="{5A894550-E7EA-4078-996A-9543C4076580}" type="pres">
      <dgm:prSet presAssocID="{C6881256-4913-4083-8797-C43ADE89A614}" presName="sibTrans" presStyleCnt="0"/>
      <dgm:spPr/>
    </dgm:pt>
    <dgm:pt modelId="{E3DC6894-B271-4A21-BFA3-F73E026AA6D5}" type="pres">
      <dgm:prSet presAssocID="{3F382765-20FF-4C96-85B1-AB9C4F12DA50}" presName="node" presStyleLbl="node1" presStyleIdx="2" presStyleCnt="7">
        <dgm:presLayoutVars>
          <dgm:bulletEnabled val="1"/>
        </dgm:presLayoutVars>
      </dgm:prSet>
      <dgm:spPr/>
    </dgm:pt>
    <dgm:pt modelId="{3610D05E-E078-4294-A455-F9038596D907}" type="pres">
      <dgm:prSet presAssocID="{0D526DD7-BC06-4A4F-945E-88C38DF22392}" presName="sibTrans" presStyleCnt="0"/>
      <dgm:spPr/>
    </dgm:pt>
    <dgm:pt modelId="{7D817373-D2B5-45B6-8D2F-496B143CC246}" type="pres">
      <dgm:prSet presAssocID="{D1F6DE86-AAE9-46DD-BCB7-F87C5B9952E9}" presName="node" presStyleLbl="node1" presStyleIdx="3" presStyleCnt="7">
        <dgm:presLayoutVars>
          <dgm:bulletEnabled val="1"/>
        </dgm:presLayoutVars>
      </dgm:prSet>
      <dgm:spPr/>
    </dgm:pt>
    <dgm:pt modelId="{16A62DBF-12DD-42D8-AEBC-BF4FF0B156BF}" type="pres">
      <dgm:prSet presAssocID="{F1B2E77B-EDED-4438-A1D6-232B18752C03}" presName="sibTrans" presStyleCnt="0"/>
      <dgm:spPr/>
    </dgm:pt>
    <dgm:pt modelId="{235A60F3-B4FF-4865-9F40-DD28B4DDAB14}" type="pres">
      <dgm:prSet presAssocID="{5B94FC13-1515-4C5E-AA1F-86FB71D367F0}" presName="node" presStyleLbl="node1" presStyleIdx="4" presStyleCnt="7">
        <dgm:presLayoutVars>
          <dgm:bulletEnabled val="1"/>
        </dgm:presLayoutVars>
      </dgm:prSet>
      <dgm:spPr/>
    </dgm:pt>
    <dgm:pt modelId="{AF9045B9-91E5-4570-8B2C-E366582B8076}" type="pres">
      <dgm:prSet presAssocID="{351BCB4B-C328-4625-B11E-AE03012040D8}" presName="sibTrans" presStyleCnt="0"/>
      <dgm:spPr/>
    </dgm:pt>
    <dgm:pt modelId="{D35AEB7C-BAE7-438E-8BF1-7B92D74C6ED1}" type="pres">
      <dgm:prSet presAssocID="{F7C82006-1B44-446F-95FC-CDA06F1F73D3}" presName="node" presStyleLbl="node1" presStyleIdx="5" presStyleCnt="7">
        <dgm:presLayoutVars>
          <dgm:bulletEnabled val="1"/>
        </dgm:presLayoutVars>
      </dgm:prSet>
      <dgm:spPr/>
    </dgm:pt>
    <dgm:pt modelId="{F245931E-00B7-44EC-874B-680747DA02E1}" type="pres">
      <dgm:prSet presAssocID="{52E59CB8-C014-4284-A9F7-8AF20C9EE391}" presName="sibTrans" presStyleCnt="0"/>
      <dgm:spPr/>
    </dgm:pt>
    <dgm:pt modelId="{AD011CA8-F663-4054-A25C-2D6C88794114}" type="pres">
      <dgm:prSet presAssocID="{7BD007FE-C005-4438-9338-B81391B8D079}" presName="node" presStyleLbl="node1" presStyleIdx="6" presStyleCnt="7">
        <dgm:presLayoutVars>
          <dgm:bulletEnabled val="1"/>
        </dgm:presLayoutVars>
      </dgm:prSet>
      <dgm:spPr/>
    </dgm:pt>
  </dgm:ptLst>
  <dgm:cxnLst>
    <dgm:cxn modelId="{771B7914-1A09-47EF-8ABC-52CDCD4F5EBF}" type="presOf" srcId="{5C0EC1BB-C5C4-4413-A023-278BA3F38AB2}" destId="{08C93969-4637-4EF4-BEE8-3F60C8D27971}" srcOrd="0" destOrd="0" presId="urn:microsoft.com/office/officeart/2005/8/layout/default"/>
    <dgm:cxn modelId="{9D91D515-C107-4FF9-B995-56B7DCA7877E}" srcId="{5C0EC1BB-C5C4-4413-A023-278BA3F38AB2}" destId="{D1F6DE86-AAE9-46DD-BCB7-F87C5B9952E9}" srcOrd="3" destOrd="0" parTransId="{4DC4D138-2068-428D-9588-C47D5B7CA597}" sibTransId="{F1B2E77B-EDED-4438-A1D6-232B18752C03}"/>
    <dgm:cxn modelId="{61B39827-88A7-474C-A290-1E82254D4EDE}" srcId="{5C0EC1BB-C5C4-4413-A023-278BA3F38AB2}" destId="{5B94FC13-1515-4C5E-AA1F-86FB71D367F0}" srcOrd="4" destOrd="0" parTransId="{7EB773BA-A521-43B1-9AB8-097137E26163}" sibTransId="{351BCB4B-C328-4625-B11E-AE03012040D8}"/>
    <dgm:cxn modelId="{98FD0E31-C1D5-4D7D-9FE0-9464923BDCFE}" type="presOf" srcId="{E780E483-CE4A-4DC9-96D5-1B338F69F87B}" destId="{7AE3C482-5649-4AFC-B9CE-817095C0873C}" srcOrd="0" destOrd="0" presId="urn:microsoft.com/office/officeart/2005/8/layout/default"/>
    <dgm:cxn modelId="{CFB5D249-2458-4D93-83EF-ECEAD3550990}" type="presOf" srcId="{5B94FC13-1515-4C5E-AA1F-86FB71D367F0}" destId="{235A60F3-B4FF-4865-9F40-DD28B4DDAB14}" srcOrd="0" destOrd="0" presId="urn:microsoft.com/office/officeart/2005/8/layout/default"/>
    <dgm:cxn modelId="{DAB6634B-40F8-4E08-A586-16C8085635BE}" srcId="{5C0EC1BB-C5C4-4413-A023-278BA3F38AB2}" destId="{8957C1EE-8459-4EB5-85F2-B2A8049F0511}" srcOrd="0" destOrd="0" parTransId="{59E03828-F022-4A51-82A6-95C9F52F9DA0}" sibTransId="{C97A81A7-2702-4F35-BD1E-F0C2C062D4AC}"/>
    <dgm:cxn modelId="{4B2EA753-5F77-47A2-9F89-7D0D30AEE524}" type="presOf" srcId="{3F382765-20FF-4C96-85B1-AB9C4F12DA50}" destId="{E3DC6894-B271-4A21-BFA3-F73E026AA6D5}" srcOrd="0" destOrd="0" presId="urn:microsoft.com/office/officeart/2005/8/layout/default"/>
    <dgm:cxn modelId="{0952C454-A43D-4011-81A9-C7F1A8C8B1AA}" srcId="{5C0EC1BB-C5C4-4413-A023-278BA3F38AB2}" destId="{F7C82006-1B44-446F-95FC-CDA06F1F73D3}" srcOrd="5" destOrd="0" parTransId="{9628BA68-0AF4-47E7-BA67-35A7A9CDD2FF}" sibTransId="{52E59CB8-C014-4284-A9F7-8AF20C9EE391}"/>
    <dgm:cxn modelId="{2CCCD256-C5CD-4622-B0DE-5E2167155C4A}" type="presOf" srcId="{D1F6DE86-AAE9-46DD-BCB7-F87C5B9952E9}" destId="{7D817373-D2B5-45B6-8D2F-496B143CC246}" srcOrd="0" destOrd="0" presId="urn:microsoft.com/office/officeart/2005/8/layout/default"/>
    <dgm:cxn modelId="{07E1AF59-BA53-4E37-B2D7-1D85302990C2}" srcId="{5C0EC1BB-C5C4-4413-A023-278BA3F38AB2}" destId="{E780E483-CE4A-4DC9-96D5-1B338F69F87B}" srcOrd="1" destOrd="0" parTransId="{B475BFCC-254A-4AA1-AA00-FA2806757AA2}" sibTransId="{C6881256-4913-4083-8797-C43ADE89A614}"/>
    <dgm:cxn modelId="{5EF3767A-88A9-48BA-99D7-2D9EAA241386}" type="presOf" srcId="{F7C82006-1B44-446F-95FC-CDA06F1F73D3}" destId="{D35AEB7C-BAE7-438E-8BF1-7B92D74C6ED1}" srcOrd="0" destOrd="0" presId="urn:microsoft.com/office/officeart/2005/8/layout/default"/>
    <dgm:cxn modelId="{32D42A90-F089-4DC9-89D9-8656B4DBA087}" type="presOf" srcId="{8957C1EE-8459-4EB5-85F2-B2A8049F0511}" destId="{81406B35-E428-4ADF-B547-57852A4926AF}" srcOrd="0" destOrd="0" presId="urn:microsoft.com/office/officeart/2005/8/layout/default"/>
    <dgm:cxn modelId="{916D0AA1-40E0-4320-95BE-2BA52A4510BB}" srcId="{5C0EC1BB-C5C4-4413-A023-278BA3F38AB2}" destId="{7BD007FE-C005-4438-9338-B81391B8D079}" srcOrd="6" destOrd="0" parTransId="{AA6CD15A-38A0-4171-B2FC-595A72FBDD14}" sibTransId="{0F75468F-7F93-4810-9AA3-144F980F4F78}"/>
    <dgm:cxn modelId="{199B94AD-0F9D-423F-AD0A-4365E5262A76}" srcId="{5C0EC1BB-C5C4-4413-A023-278BA3F38AB2}" destId="{3F382765-20FF-4C96-85B1-AB9C4F12DA50}" srcOrd="2" destOrd="0" parTransId="{778E9A8F-6337-41DC-87BB-30E07E097A68}" sibTransId="{0D526DD7-BC06-4A4F-945E-88C38DF22392}"/>
    <dgm:cxn modelId="{6BA708C5-1046-4C3E-89E4-B3FD68F32B7D}" type="presOf" srcId="{7BD007FE-C005-4438-9338-B81391B8D079}" destId="{AD011CA8-F663-4054-A25C-2D6C88794114}" srcOrd="0" destOrd="0" presId="urn:microsoft.com/office/officeart/2005/8/layout/default"/>
    <dgm:cxn modelId="{D29D357C-B6F9-4876-B53D-09EBA36D1E43}" type="presParOf" srcId="{08C93969-4637-4EF4-BEE8-3F60C8D27971}" destId="{81406B35-E428-4ADF-B547-57852A4926AF}" srcOrd="0" destOrd="0" presId="urn:microsoft.com/office/officeart/2005/8/layout/default"/>
    <dgm:cxn modelId="{C93CDAF7-7BD7-40E8-8E5F-97537FC952E9}" type="presParOf" srcId="{08C93969-4637-4EF4-BEE8-3F60C8D27971}" destId="{FC20B6D3-C2A3-469F-A1FC-DD9C0A17AA31}" srcOrd="1" destOrd="0" presId="urn:microsoft.com/office/officeart/2005/8/layout/default"/>
    <dgm:cxn modelId="{8247129E-14AC-47C6-8825-3912C8AD9D29}" type="presParOf" srcId="{08C93969-4637-4EF4-BEE8-3F60C8D27971}" destId="{7AE3C482-5649-4AFC-B9CE-817095C0873C}" srcOrd="2" destOrd="0" presId="urn:microsoft.com/office/officeart/2005/8/layout/default"/>
    <dgm:cxn modelId="{70E56487-49E2-48D1-B7BC-FA0C1C7CF763}" type="presParOf" srcId="{08C93969-4637-4EF4-BEE8-3F60C8D27971}" destId="{5A894550-E7EA-4078-996A-9543C4076580}" srcOrd="3" destOrd="0" presId="urn:microsoft.com/office/officeart/2005/8/layout/default"/>
    <dgm:cxn modelId="{25C98765-B0A5-4126-871E-4F45E614CC66}" type="presParOf" srcId="{08C93969-4637-4EF4-BEE8-3F60C8D27971}" destId="{E3DC6894-B271-4A21-BFA3-F73E026AA6D5}" srcOrd="4" destOrd="0" presId="urn:microsoft.com/office/officeart/2005/8/layout/default"/>
    <dgm:cxn modelId="{FD8FDA42-B5EA-4786-8863-95DB9AD476E0}" type="presParOf" srcId="{08C93969-4637-4EF4-BEE8-3F60C8D27971}" destId="{3610D05E-E078-4294-A455-F9038596D907}" srcOrd="5" destOrd="0" presId="urn:microsoft.com/office/officeart/2005/8/layout/default"/>
    <dgm:cxn modelId="{DC48BF49-A5A5-41F3-8187-78B47C96B967}" type="presParOf" srcId="{08C93969-4637-4EF4-BEE8-3F60C8D27971}" destId="{7D817373-D2B5-45B6-8D2F-496B143CC246}" srcOrd="6" destOrd="0" presId="urn:microsoft.com/office/officeart/2005/8/layout/default"/>
    <dgm:cxn modelId="{FB4FF2FD-DD05-475D-A745-23551713702A}" type="presParOf" srcId="{08C93969-4637-4EF4-BEE8-3F60C8D27971}" destId="{16A62DBF-12DD-42D8-AEBC-BF4FF0B156BF}" srcOrd="7" destOrd="0" presId="urn:microsoft.com/office/officeart/2005/8/layout/default"/>
    <dgm:cxn modelId="{70EEFC8E-1B0E-477A-A672-194A2252486C}" type="presParOf" srcId="{08C93969-4637-4EF4-BEE8-3F60C8D27971}" destId="{235A60F3-B4FF-4865-9F40-DD28B4DDAB14}" srcOrd="8" destOrd="0" presId="urn:microsoft.com/office/officeart/2005/8/layout/default"/>
    <dgm:cxn modelId="{ABB61EBD-173D-4E55-B9EC-7550B71DC117}" type="presParOf" srcId="{08C93969-4637-4EF4-BEE8-3F60C8D27971}" destId="{AF9045B9-91E5-4570-8B2C-E366582B8076}" srcOrd="9" destOrd="0" presId="urn:microsoft.com/office/officeart/2005/8/layout/default"/>
    <dgm:cxn modelId="{AC344806-F4E6-4817-98EA-A4B212BADEF2}" type="presParOf" srcId="{08C93969-4637-4EF4-BEE8-3F60C8D27971}" destId="{D35AEB7C-BAE7-438E-8BF1-7B92D74C6ED1}" srcOrd="10" destOrd="0" presId="urn:microsoft.com/office/officeart/2005/8/layout/default"/>
    <dgm:cxn modelId="{24859FD4-871A-46E5-8C15-F72B967C33B2}" type="presParOf" srcId="{08C93969-4637-4EF4-BEE8-3F60C8D27971}" destId="{F245931E-00B7-44EC-874B-680747DA02E1}" srcOrd="11" destOrd="0" presId="urn:microsoft.com/office/officeart/2005/8/layout/default"/>
    <dgm:cxn modelId="{07965B00-AFD1-463B-99DB-831C6F791087}" type="presParOf" srcId="{08C93969-4637-4EF4-BEE8-3F60C8D27971}" destId="{AD011CA8-F663-4054-A25C-2D6C88794114}" srcOrd="1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406B35-E428-4ADF-B547-57852A4926AF}">
      <dsp:nvSpPr>
        <dsp:cNvPr id="0" name=""/>
        <dsp:cNvSpPr/>
      </dsp:nvSpPr>
      <dsp:spPr>
        <a:xfrm>
          <a:off x="2946" y="373475"/>
          <a:ext cx="2337792" cy="1402675"/>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dirty="0"/>
            <a:t>Reception - Growing up: how we have changed since we were babies. </a:t>
          </a:r>
          <a:endParaRPr lang="en-US" sz="1300" kern="1200" dirty="0"/>
        </a:p>
      </dsp:txBody>
      <dsp:txXfrm>
        <a:off x="2946" y="373475"/>
        <a:ext cx="2337792" cy="1402675"/>
      </dsp:txXfrm>
    </dsp:sp>
    <dsp:sp modelId="{7AE3C482-5649-4AFC-B9CE-817095C0873C}">
      <dsp:nvSpPr>
        <dsp:cNvPr id="0" name=""/>
        <dsp:cNvSpPr/>
      </dsp:nvSpPr>
      <dsp:spPr>
        <a:xfrm>
          <a:off x="2574518" y="373475"/>
          <a:ext cx="2337792" cy="1402675"/>
        </a:xfrm>
        <a:prstGeom prst="rect">
          <a:avLst/>
        </a:prstGeom>
        <a:solidFill>
          <a:schemeClr val="accent2">
            <a:hueOff val="6506"/>
            <a:satOff val="-4479"/>
            <a:lumOff val="-114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dirty="0"/>
            <a:t>Year 1 - Boys’ and girls’ bodies; correct names for body parts. </a:t>
          </a:r>
          <a:endParaRPr lang="en-US" sz="1300" kern="1200" dirty="0"/>
        </a:p>
      </dsp:txBody>
      <dsp:txXfrm>
        <a:off x="2574518" y="373475"/>
        <a:ext cx="2337792" cy="1402675"/>
      </dsp:txXfrm>
    </dsp:sp>
    <dsp:sp modelId="{E3DC6894-B271-4A21-BFA3-F73E026AA6D5}">
      <dsp:nvSpPr>
        <dsp:cNvPr id="0" name=""/>
        <dsp:cNvSpPr/>
      </dsp:nvSpPr>
      <dsp:spPr>
        <a:xfrm>
          <a:off x="5146089" y="373475"/>
          <a:ext cx="2337792" cy="1402675"/>
        </a:xfrm>
        <a:prstGeom prst="rect">
          <a:avLst/>
        </a:prstGeom>
        <a:solidFill>
          <a:schemeClr val="accent2">
            <a:hueOff val="13013"/>
            <a:satOff val="-8959"/>
            <a:lumOff val="-228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dirty="0"/>
            <a:t>Year 2 - Boys’ and girls’ bodies; body parts and respecting privacy (which parts of the body are private and why this is).</a:t>
          </a:r>
          <a:endParaRPr lang="en-US" sz="1300" kern="1200" dirty="0"/>
        </a:p>
      </dsp:txBody>
      <dsp:txXfrm>
        <a:off x="5146089" y="373475"/>
        <a:ext cx="2337792" cy="1402675"/>
      </dsp:txXfrm>
    </dsp:sp>
    <dsp:sp modelId="{7D817373-D2B5-45B6-8D2F-496B143CC246}">
      <dsp:nvSpPr>
        <dsp:cNvPr id="0" name=""/>
        <dsp:cNvSpPr/>
      </dsp:nvSpPr>
      <dsp:spPr>
        <a:xfrm>
          <a:off x="7717661" y="373475"/>
          <a:ext cx="2337792" cy="1402675"/>
        </a:xfrm>
        <a:prstGeom prst="rect">
          <a:avLst/>
        </a:prstGeom>
        <a:solidFill>
          <a:schemeClr val="accent2">
            <a:hueOff val="19519"/>
            <a:satOff val="-13438"/>
            <a:lumOff val="-343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dirty="0"/>
            <a:t>Year 3 - How babies grow and how boys’ and girls’ bodies change as they grow older. Introduction to puberty and menstruation. </a:t>
          </a:r>
          <a:endParaRPr lang="en-US" sz="1300" kern="1200" dirty="0"/>
        </a:p>
      </dsp:txBody>
      <dsp:txXfrm>
        <a:off x="7717661" y="373475"/>
        <a:ext cx="2337792" cy="1402675"/>
      </dsp:txXfrm>
    </dsp:sp>
    <dsp:sp modelId="{235A60F3-B4FF-4865-9F40-DD28B4DDAB14}">
      <dsp:nvSpPr>
        <dsp:cNvPr id="0" name=""/>
        <dsp:cNvSpPr/>
      </dsp:nvSpPr>
      <dsp:spPr>
        <a:xfrm>
          <a:off x="1288732" y="2009929"/>
          <a:ext cx="2337792" cy="1402675"/>
        </a:xfrm>
        <a:prstGeom prst="rect">
          <a:avLst/>
        </a:prstGeom>
        <a:solidFill>
          <a:schemeClr val="accent2">
            <a:hueOff val="26025"/>
            <a:satOff val="-17917"/>
            <a:lumOff val="-457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dirty="0"/>
            <a:t>Year 4 - Internal and external reproductive body parts. Recap about puberty and menstruation. Conception explained in simple terms. </a:t>
          </a:r>
          <a:endParaRPr lang="en-US" sz="1300" kern="1200" dirty="0"/>
        </a:p>
      </dsp:txBody>
      <dsp:txXfrm>
        <a:off x="1288732" y="2009929"/>
        <a:ext cx="2337792" cy="1402675"/>
      </dsp:txXfrm>
    </dsp:sp>
    <dsp:sp modelId="{D35AEB7C-BAE7-438E-8BF1-7B92D74C6ED1}">
      <dsp:nvSpPr>
        <dsp:cNvPr id="0" name=""/>
        <dsp:cNvSpPr/>
      </dsp:nvSpPr>
      <dsp:spPr>
        <a:xfrm>
          <a:off x="3860303" y="2009929"/>
          <a:ext cx="2337792" cy="1402675"/>
        </a:xfrm>
        <a:prstGeom prst="rect">
          <a:avLst/>
        </a:prstGeom>
        <a:solidFill>
          <a:schemeClr val="accent2">
            <a:hueOff val="32532"/>
            <a:satOff val="-22397"/>
            <a:lumOff val="-571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dirty="0"/>
            <a:t>Year 5-  Puberty for boys and girls in more detail including the social and emotional aspects of becoming an adolescent. Conception explained in simple biological terms.</a:t>
          </a:r>
          <a:endParaRPr lang="en-US" sz="1300" kern="1200" dirty="0"/>
        </a:p>
      </dsp:txBody>
      <dsp:txXfrm>
        <a:off x="3860303" y="2009929"/>
        <a:ext cx="2337792" cy="1402675"/>
      </dsp:txXfrm>
    </dsp:sp>
    <dsp:sp modelId="{AD011CA8-F663-4054-A25C-2D6C88794114}">
      <dsp:nvSpPr>
        <dsp:cNvPr id="0" name=""/>
        <dsp:cNvSpPr/>
      </dsp:nvSpPr>
      <dsp:spPr>
        <a:xfrm>
          <a:off x="6431875" y="2009929"/>
          <a:ext cx="2337792" cy="1402675"/>
        </a:xfrm>
        <a:prstGeom prst="rect">
          <a:avLst/>
        </a:prstGeom>
        <a:solidFill>
          <a:schemeClr val="accent2">
            <a:hueOff val="39038"/>
            <a:satOff val="-26876"/>
            <a:lumOff val="-686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dirty="0"/>
            <a:t>Year 6 - Puberty for boys and girls revisited. Understanding conception to the birth of a baby. Becoming a teenager. All lessons are taught using correct terminology, child-friendly language and diagrams.</a:t>
          </a:r>
          <a:endParaRPr lang="en-US" sz="1300" kern="1200" dirty="0"/>
        </a:p>
      </dsp:txBody>
      <dsp:txXfrm>
        <a:off x="6431875" y="2009929"/>
        <a:ext cx="2337792" cy="1402675"/>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8F1BEE-1EFC-41F6-9883-F01187346A51}" type="datetimeFigureOut">
              <a:rPr lang="en-GB" smtClean="0"/>
              <a:t>26/04/2021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E163BF-1A98-48F7-AF5D-383B3297D291}" type="slidenum">
              <a:rPr lang="en-GB" smtClean="0"/>
              <a:t>‹#›</a:t>
            </a:fld>
            <a:endParaRPr lang="en-GB"/>
          </a:p>
        </p:txBody>
      </p:sp>
    </p:spTree>
    <p:extLst>
      <p:ext uri="{BB962C8B-B14F-4D97-AF65-F5344CB8AC3E}">
        <p14:creationId xmlns:p14="http://schemas.microsoft.com/office/powerpoint/2010/main" val="14969465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2609DD-6F31-9F47-86EA-C6E146B976DA}" type="slidenum">
              <a:rPr lang="en-US" smtClean="0"/>
              <a:t>7</a:t>
            </a:fld>
            <a:endParaRPr lang="en-US"/>
          </a:p>
        </p:txBody>
      </p:sp>
    </p:spTree>
    <p:extLst>
      <p:ext uri="{BB962C8B-B14F-4D97-AF65-F5344CB8AC3E}">
        <p14:creationId xmlns:p14="http://schemas.microsoft.com/office/powerpoint/2010/main" val="9440163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2609DD-6F31-9F47-86EA-C6E146B976DA}" type="slidenum">
              <a:rPr lang="en-US" smtClean="0"/>
              <a:t>16</a:t>
            </a:fld>
            <a:endParaRPr lang="en-US"/>
          </a:p>
        </p:txBody>
      </p:sp>
    </p:spTree>
    <p:extLst>
      <p:ext uri="{BB962C8B-B14F-4D97-AF65-F5344CB8AC3E}">
        <p14:creationId xmlns:p14="http://schemas.microsoft.com/office/powerpoint/2010/main" val="35429857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2609DD-6F31-9F47-86EA-C6E146B976DA}" type="slidenum">
              <a:rPr lang="en-US" smtClean="0"/>
              <a:t>18</a:t>
            </a:fld>
            <a:endParaRPr lang="en-US"/>
          </a:p>
        </p:txBody>
      </p:sp>
    </p:spTree>
    <p:extLst>
      <p:ext uri="{BB962C8B-B14F-4D97-AF65-F5344CB8AC3E}">
        <p14:creationId xmlns:p14="http://schemas.microsoft.com/office/powerpoint/2010/main" val="38531778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2609DD-6F31-9F47-86EA-C6E146B976DA}" type="slidenum">
              <a:rPr lang="en-US" smtClean="0"/>
              <a:t>19</a:t>
            </a:fld>
            <a:endParaRPr lang="en-US"/>
          </a:p>
        </p:txBody>
      </p:sp>
    </p:spTree>
    <p:extLst>
      <p:ext uri="{BB962C8B-B14F-4D97-AF65-F5344CB8AC3E}">
        <p14:creationId xmlns:p14="http://schemas.microsoft.com/office/powerpoint/2010/main" val="15254659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997190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92609DD-6F31-9F47-86EA-C6E146B976D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297767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p:txBody>
      </p:sp>
      <p:sp>
        <p:nvSpPr>
          <p:cNvPr id="4" name="Slide Number Placeholder 3"/>
          <p:cNvSpPr>
            <a:spLocks noGrp="1"/>
          </p:cNvSpPr>
          <p:nvPr>
            <p:ph type="sldNum" sz="quarter" idx="10"/>
          </p:nvPr>
        </p:nvSpPr>
        <p:spPr/>
        <p:txBody>
          <a:bodyPr/>
          <a:lstStyle/>
          <a:p>
            <a:fld id="{ED566074-CEC2-4EBF-B1F3-E97A96BEB2E0}" type="slidenum">
              <a:rPr lang="en-US" smtClean="0"/>
              <a:t>23</a:t>
            </a:fld>
            <a:endParaRPr lang="en-US"/>
          </a:p>
        </p:txBody>
      </p:sp>
    </p:spTree>
    <p:extLst>
      <p:ext uri="{BB962C8B-B14F-4D97-AF65-F5344CB8AC3E}">
        <p14:creationId xmlns:p14="http://schemas.microsoft.com/office/powerpoint/2010/main" val="3636968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2609DD-6F31-9F47-86EA-C6E146B976DA}" type="slidenum">
              <a:rPr lang="en-US" smtClean="0"/>
              <a:t>8</a:t>
            </a:fld>
            <a:endParaRPr lang="en-US"/>
          </a:p>
        </p:txBody>
      </p:sp>
    </p:spTree>
    <p:extLst>
      <p:ext uri="{BB962C8B-B14F-4D97-AF65-F5344CB8AC3E}">
        <p14:creationId xmlns:p14="http://schemas.microsoft.com/office/powerpoint/2010/main" val="37682279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2609DD-6F31-9F47-86EA-C6E146B976DA}" type="slidenum">
              <a:rPr lang="en-US" smtClean="0"/>
              <a:t>9</a:t>
            </a:fld>
            <a:endParaRPr lang="en-US"/>
          </a:p>
        </p:txBody>
      </p:sp>
    </p:spTree>
    <p:extLst>
      <p:ext uri="{BB962C8B-B14F-4D97-AF65-F5344CB8AC3E}">
        <p14:creationId xmlns:p14="http://schemas.microsoft.com/office/powerpoint/2010/main" val="12047225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3200" dirty="0"/>
          </a:p>
        </p:txBody>
      </p:sp>
    </p:spTree>
    <p:extLst>
      <p:ext uri="{BB962C8B-B14F-4D97-AF65-F5344CB8AC3E}">
        <p14:creationId xmlns:p14="http://schemas.microsoft.com/office/powerpoint/2010/main" val="18928607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3200" dirty="0"/>
          </a:p>
          <a:p>
            <a:endParaRPr lang="en-GB" sz="3200" dirty="0"/>
          </a:p>
          <a:p>
            <a:endParaRPr lang="en-GB" sz="3200" dirty="0"/>
          </a:p>
        </p:txBody>
      </p:sp>
    </p:spTree>
    <p:extLst>
      <p:ext uri="{BB962C8B-B14F-4D97-AF65-F5344CB8AC3E}">
        <p14:creationId xmlns:p14="http://schemas.microsoft.com/office/powerpoint/2010/main" val="1676634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9951880-6C9B-44C9-8DB3-CCBD698BA6C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69393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9951880-6C9B-44C9-8DB3-CCBD698BA6C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190436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9951880-6C9B-44C9-8DB3-CCBD698BA6C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8948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9951880-6C9B-44C9-8DB3-CCBD698BA6C1}" type="slidenum">
              <a:rPr lang="en-GB" smtClean="0"/>
              <a:t>15</a:t>
            </a:fld>
            <a:endParaRPr lang="en-GB"/>
          </a:p>
        </p:txBody>
      </p:sp>
    </p:spTree>
    <p:extLst>
      <p:ext uri="{BB962C8B-B14F-4D97-AF65-F5344CB8AC3E}">
        <p14:creationId xmlns:p14="http://schemas.microsoft.com/office/powerpoint/2010/main" val="175283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43DAEEB-E83C-4470-842F-80F96B4B7C4A}" type="datetimeFigureOut">
              <a:rPr lang="en-GB" smtClean="0"/>
              <a:t>26/04/2021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B9D3A10-CD14-47A6-B951-B2DBC68C8410}"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34944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43DAEEB-E83C-4470-842F-80F96B4B7C4A}" type="datetimeFigureOut">
              <a:rPr lang="en-GB" smtClean="0"/>
              <a:t>26/04/2021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B9D3A10-CD14-47A6-B951-B2DBC68C8410}" type="slidenum">
              <a:rPr lang="en-GB" smtClean="0"/>
              <a:t>‹#›</a:t>
            </a:fld>
            <a:endParaRPr lang="en-GB"/>
          </a:p>
        </p:txBody>
      </p:sp>
    </p:spTree>
    <p:extLst>
      <p:ext uri="{BB962C8B-B14F-4D97-AF65-F5344CB8AC3E}">
        <p14:creationId xmlns:p14="http://schemas.microsoft.com/office/powerpoint/2010/main" val="3135830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43DAEEB-E83C-4470-842F-80F96B4B7C4A}" type="datetimeFigureOut">
              <a:rPr lang="en-GB" smtClean="0"/>
              <a:t>26/04/2021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B9D3A10-CD14-47A6-B951-B2DBC68C8410}" type="slidenum">
              <a:rPr lang="en-GB" smtClean="0"/>
              <a:t>‹#›</a:t>
            </a:fld>
            <a:endParaRPr lang="en-GB"/>
          </a:p>
        </p:txBody>
      </p:sp>
    </p:spTree>
    <p:extLst>
      <p:ext uri="{BB962C8B-B14F-4D97-AF65-F5344CB8AC3E}">
        <p14:creationId xmlns:p14="http://schemas.microsoft.com/office/powerpoint/2010/main" val="16240047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43DAEEB-E83C-4470-842F-80F96B4B7C4A}" type="datetimeFigureOut">
              <a:rPr lang="en-GB" smtClean="0"/>
              <a:t>26/04/2021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B9D3A10-CD14-47A6-B951-B2DBC68C8410}" type="slidenum">
              <a:rPr lang="en-GB" smtClean="0"/>
              <a:t>‹#›</a:t>
            </a:fld>
            <a:endParaRPr lang="en-GB"/>
          </a:p>
        </p:txBody>
      </p:sp>
    </p:spTree>
    <p:extLst>
      <p:ext uri="{BB962C8B-B14F-4D97-AF65-F5344CB8AC3E}">
        <p14:creationId xmlns:p14="http://schemas.microsoft.com/office/powerpoint/2010/main" val="29697896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43DAEEB-E83C-4470-842F-80F96B4B7C4A}" type="datetimeFigureOut">
              <a:rPr lang="en-GB" smtClean="0"/>
              <a:t>26/04/2021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B9D3A10-CD14-47A6-B951-B2DBC68C8410}"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36457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43DAEEB-E83C-4470-842F-80F96B4B7C4A}" type="datetimeFigureOut">
              <a:rPr lang="en-GB" smtClean="0"/>
              <a:t>26/04/2021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B9D3A10-CD14-47A6-B951-B2DBC68C8410}" type="slidenum">
              <a:rPr lang="en-GB" smtClean="0"/>
              <a:t>‹#›</a:t>
            </a:fld>
            <a:endParaRPr lang="en-GB"/>
          </a:p>
        </p:txBody>
      </p:sp>
    </p:spTree>
    <p:extLst>
      <p:ext uri="{BB962C8B-B14F-4D97-AF65-F5344CB8AC3E}">
        <p14:creationId xmlns:p14="http://schemas.microsoft.com/office/powerpoint/2010/main" val="35497989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43DAEEB-E83C-4470-842F-80F96B4B7C4A}" type="datetimeFigureOut">
              <a:rPr lang="en-GB" smtClean="0"/>
              <a:t>26/04/2021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B9D3A10-CD14-47A6-B951-B2DBC68C8410}" type="slidenum">
              <a:rPr lang="en-GB" smtClean="0"/>
              <a:t>‹#›</a:t>
            </a:fld>
            <a:endParaRPr lang="en-GB"/>
          </a:p>
        </p:txBody>
      </p:sp>
    </p:spTree>
    <p:extLst>
      <p:ext uri="{BB962C8B-B14F-4D97-AF65-F5344CB8AC3E}">
        <p14:creationId xmlns:p14="http://schemas.microsoft.com/office/powerpoint/2010/main" val="15185572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43DAEEB-E83C-4470-842F-80F96B4B7C4A}" type="datetimeFigureOut">
              <a:rPr lang="en-GB" smtClean="0"/>
              <a:t>26/04/2021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B9D3A10-CD14-47A6-B951-B2DBC68C8410}" type="slidenum">
              <a:rPr lang="en-GB" smtClean="0"/>
              <a:t>‹#›</a:t>
            </a:fld>
            <a:endParaRPr lang="en-GB"/>
          </a:p>
        </p:txBody>
      </p:sp>
    </p:spTree>
    <p:extLst>
      <p:ext uri="{BB962C8B-B14F-4D97-AF65-F5344CB8AC3E}">
        <p14:creationId xmlns:p14="http://schemas.microsoft.com/office/powerpoint/2010/main" val="12836513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343DAEEB-E83C-4470-842F-80F96B4B7C4A}" type="datetimeFigureOut">
              <a:rPr lang="en-GB" smtClean="0"/>
              <a:t>26/04/2021</a:t>
            </a:fld>
            <a:endParaRPr lang="en-GB"/>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GB"/>
          </a:p>
        </p:txBody>
      </p:sp>
      <p:sp>
        <p:nvSpPr>
          <p:cNvPr id="9" name="Slide Number Placeholder 8"/>
          <p:cNvSpPr>
            <a:spLocks noGrp="1"/>
          </p:cNvSpPr>
          <p:nvPr>
            <p:ph type="sldNum" sz="quarter" idx="12"/>
          </p:nvPr>
        </p:nvSpPr>
        <p:spPr/>
        <p:txBody>
          <a:bodyPr/>
          <a:lstStyle/>
          <a:p>
            <a:fld id="{5B9D3A10-CD14-47A6-B951-B2DBC68C8410}" type="slidenum">
              <a:rPr lang="en-GB" smtClean="0"/>
              <a:t>‹#›</a:t>
            </a:fld>
            <a:endParaRPr lang="en-GB"/>
          </a:p>
        </p:txBody>
      </p:sp>
    </p:spTree>
    <p:extLst>
      <p:ext uri="{BB962C8B-B14F-4D97-AF65-F5344CB8AC3E}">
        <p14:creationId xmlns:p14="http://schemas.microsoft.com/office/powerpoint/2010/main" val="38472330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43DAEEB-E83C-4470-842F-80F96B4B7C4A}" type="datetimeFigureOut">
              <a:rPr lang="en-GB" smtClean="0"/>
              <a:t>26/04/2021</a:t>
            </a:fld>
            <a:endParaRPr lang="en-GB"/>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GB"/>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5B9D3A10-CD14-47A6-B951-B2DBC68C8410}" type="slidenum">
              <a:rPr lang="en-GB" smtClean="0"/>
              <a:t>‹#›</a:t>
            </a:fld>
            <a:endParaRPr lang="en-GB"/>
          </a:p>
        </p:txBody>
      </p:sp>
    </p:spTree>
    <p:extLst>
      <p:ext uri="{BB962C8B-B14F-4D97-AF65-F5344CB8AC3E}">
        <p14:creationId xmlns:p14="http://schemas.microsoft.com/office/powerpoint/2010/main" val="2284325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43DAEEB-E83C-4470-842F-80F96B4B7C4A}" type="datetimeFigureOut">
              <a:rPr lang="en-GB" smtClean="0"/>
              <a:t>26/04/2021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B9D3A10-CD14-47A6-B951-B2DBC68C8410}" type="slidenum">
              <a:rPr lang="en-GB" smtClean="0"/>
              <a:t>‹#›</a:t>
            </a:fld>
            <a:endParaRPr lang="en-GB"/>
          </a:p>
        </p:txBody>
      </p:sp>
    </p:spTree>
    <p:extLst>
      <p:ext uri="{BB962C8B-B14F-4D97-AF65-F5344CB8AC3E}">
        <p14:creationId xmlns:p14="http://schemas.microsoft.com/office/powerpoint/2010/main" val="38369567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343DAEEB-E83C-4470-842F-80F96B4B7C4A}" type="datetimeFigureOut">
              <a:rPr lang="en-GB" smtClean="0"/>
              <a:t>26/04/2021</a:t>
            </a:fld>
            <a:endParaRPr lang="en-GB"/>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GB"/>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5B9D3A10-CD14-47A6-B951-B2DBC68C8410}" type="slidenum">
              <a:rPr lang="en-GB" smtClean="0"/>
              <a:t>‹#›</a:t>
            </a:fld>
            <a:endParaRPr lang="en-GB"/>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9332463"/>
      </p:ext>
    </p:extLst>
  </p:cSld>
  <p:clrMap bg1="lt1" tx1="dk1" bg2="lt2" tx2="dk2" accent1="accent1" accent2="accent2" accent3="accent3" accent4="accent4" accent5="accent5" accent6="accent6" hlink="hlink" folHlink="folHlink"/>
  <p:sldLayoutIdLst>
    <p:sldLayoutId id="2147484144" r:id="rId1"/>
    <p:sldLayoutId id="2147484145" r:id="rId2"/>
    <p:sldLayoutId id="2147484146" r:id="rId3"/>
    <p:sldLayoutId id="2147484147" r:id="rId4"/>
    <p:sldLayoutId id="2147484148" r:id="rId5"/>
    <p:sldLayoutId id="2147484149" r:id="rId6"/>
    <p:sldLayoutId id="2147484150" r:id="rId7"/>
    <p:sldLayoutId id="2147484151" r:id="rId8"/>
    <p:sldLayoutId id="2147484152" r:id="rId9"/>
    <p:sldLayoutId id="2147484153" r:id="rId10"/>
    <p:sldLayoutId id="2147484154"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hyperlink" Target="http://twitter.com/YoungMindsUK" TargetMode="External"/><Relationship Id="rId13" Type="http://schemas.openxmlformats.org/officeDocument/2006/relationships/image" Target="../media/image16.png"/><Relationship Id="rId3" Type="http://schemas.openxmlformats.org/officeDocument/2006/relationships/hyperlink" Target="http://www.facebook.com/group.php?gid=114977628530013#!/group.php?gid=114977628530013&amp;v=wall" TargetMode="External"/><Relationship Id="rId7" Type="http://schemas.openxmlformats.org/officeDocument/2006/relationships/image" Target="../media/image11.jpeg"/><Relationship Id="rId12"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0.jpeg"/><Relationship Id="rId11" Type="http://schemas.openxmlformats.org/officeDocument/2006/relationships/image" Target="../media/image14.png"/><Relationship Id="rId5" Type="http://schemas.openxmlformats.org/officeDocument/2006/relationships/image" Target="../media/image9.jpeg"/><Relationship Id="rId15" Type="http://schemas.openxmlformats.org/officeDocument/2006/relationships/image" Target="../media/image18.png"/><Relationship Id="rId10" Type="http://schemas.openxmlformats.org/officeDocument/2006/relationships/image" Target="../media/image13.jpg"/><Relationship Id="rId4" Type="http://schemas.openxmlformats.org/officeDocument/2006/relationships/image" Target="../media/image8.jpeg"/><Relationship Id="rId9" Type="http://schemas.openxmlformats.org/officeDocument/2006/relationships/image" Target="../media/image12.png"/><Relationship Id="rId14" Type="http://schemas.openxmlformats.org/officeDocument/2006/relationships/image" Target="../media/image17.png"/></Relationships>
</file>

<file path=ppt/slides/_rels/slide16.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hyperlink" Target="https://www.google.co.uk/imgres?imgurl=https://i.ytimg.com/vi/l_9EJCyQ_uY/hqdefault.jpg&amp;imgrefurl=https://www.youtube.com/watch?v%3Dl_9EJCyQ_uY&amp;docid=d35kVGV9qIbf0M&amp;tbnid=u8NFATQoWiWRzM:&amp;vet=10ahUKEwjGz_2W1ODfAhXC5eAKHbnnBP0QMwg5KAEwAQ..i&amp;w=480&amp;h=360&amp;bih=521&amp;biw=1093&amp;q=east%20enders%20fights&amp;ved=0ahUKEwjGz_2W1ODfAhXC5eAKHbnnBP0QMwg5KAEwAQ&amp;iact=mrc&amp;uact=8" TargetMode="External"/><Relationship Id="rId7"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s://www.google.co.uk/imgres?imgurl=https://hips.hearstapps.com/digitalspyuk.cdnds.net/10/40/soaps_sunday_hollyoaks.jpg&amp;imgrefurl=https://www.digitalspy.com/soaps/hollyoaks/a281473/2931-amber-and-finn-sleep-together/&amp;docid=YjOeJBDyaF6FuM&amp;tbnid=l3w4zNNMlbroRM:&amp;vet=10ahUKEwi-g9O61ODfAhUKnhQKHYTbCswQMwgxKAcwBw..i&amp;w=300&amp;h=225&amp;bih=521&amp;biw=1093&amp;q=hoolyoaks%20sex%20scene&amp;ved=0ahUKEwi-g9O61ODfAhUKnhQKHYTbCswQMwgxKAcwBw&amp;iact=mrc&amp;uact=8" TargetMode="External"/><Relationship Id="rId11" Type="http://schemas.microsoft.com/office/2007/relationships/hdphoto" Target="../media/hdphoto3.wdp"/><Relationship Id="rId5" Type="http://schemas.microsoft.com/office/2007/relationships/hdphoto" Target="../media/hdphoto1.wdp"/><Relationship Id="rId10" Type="http://schemas.openxmlformats.org/officeDocument/2006/relationships/image" Target="../media/image21.png"/><Relationship Id="rId4" Type="http://schemas.openxmlformats.org/officeDocument/2006/relationships/image" Target="../media/image19.png"/><Relationship Id="rId9" Type="http://schemas.openxmlformats.org/officeDocument/2006/relationships/hyperlink" Target="https://www.google.co.uk/imgres?imgurl=https://ichef.bbci.co.uk/images/ic/720x405/p053rprq.jpg&amp;imgrefurl=https://www.bbc.co.uk/news/entertainment-arts-40008026&amp;docid=mi8_MHGSp5hyFM&amp;tbnid=xLfN18gbDtPOqM:&amp;vet=10ahUKEwiutfDx1eDfAhX1DmMBHbRgD_EQMwg9KAMwAw..i&amp;w=720&amp;h=405&amp;bih=521&amp;biw=1093&amp;q=bbc%20news%20manchester%20bombing%20images&amp;ved=0ahUKEwiutfDx1eDfAhX1DmMBHbRgD_EQMwg9KAMwAw&amp;iact=mrc&amp;uact=8" TargetMode="External"/></Relationships>
</file>

<file path=ppt/slides/_rels/slide17.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s://www.google.co.uk/imgres?imgurl=https://www.wired.com/images_blogs/wiredscience/2012/12/eyes.jpeg&amp;imgrefurl=https://www.wired.com/2012/12/how-does-gollum-see-in-the-dark/&amp;docid=IKzQkPFHrkSuPM&amp;tbnid=zNh2_9g7-ZWaiM:&amp;vet=10ahUKEwiRjr-_z-DfAhWnD2MBHc4dAXAQMwhPKAQwBA..i&amp;w=562&amp;h=346&amp;bih=521&amp;biw=1093&amp;q=pair%20of%20eyes%20in%20the%20dark&amp;ved=0ahUKEwiRjr-_z-DfAhWnD2MBHc4dAXAQMwhPKAQwBA&amp;iact=mrc&amp;uact=8" TargetMode="External"/><Relationship Id="rId7"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7.xml.rels><?xml version="1.0" encoding="UTF-8" standalone="yes"?>
<Relationships xmlns="http://schemas.openxmlformats.org/package/2006/relationships"><Relationship Id="rId2" Type="http://schemas.openxmlformats.org/officeDocument/2006/relationships/hyperlink" Target="mailto:ask@priestley.wilts.sch.uk"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1">
            <a:extLst>
              <a:ext uri="{FF2B5EF4-FFF2-40B4-BE49-F238E27FC236}">
                <a16:creationId xmlns:a16="http://schemas.microsoft.com/office/drawing/2014/main" id="{44C5A9E5-0F35-4AA6-AF26-B90A2D47BC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A6721008-5A94-4F9D-A676-169743066AD9}"/>
              </a:ext>
            </a:extLst>
          </p:cNvPr>
          <p:cNvPicPr>
            <a:picLocks noChangeAspect="1"/>
          </p:cNvPicPr>
          <p:nvPr/>
        </p:nvPicPr>
        <p:blipFill rotWithShape="1">
          <a:blip r:embed="rId2"/>
          <a:srcRect l="1834" t="1321" b="7916"/>
          <a:stretch/>
        </p:blipFill>
        <p:spPr>
          <a:xfrm>
            <a:off x="749030" y="710119"/>
            <a:ext cx="5177254" cy="4583823"/>
          </a:xfrm>
          <a:prstGeom prst="rect">
            <a:avLst/>
          </a:prstGeom>
        </p:spPr>
      </p:pic>
      <p:pic>
        <p:nvPicPr>
          <p:cNvPr id="7" name="Picture 6">
            <a:extLst>
              <a:ext uri="{FF2B5EF4-FFF2-40B4-BE49-F238E27FC236}">
                <a16:creationId xmlns:a16="http://schemas.microsoft.com/office/drawing/2014/main" id="{D123FAC9-B5D7-4052-AA6D-315D4773357C}"/>
              </a:ext>
            </a:extLst>
          </p:cNvPr>
          <p:cNvPicPr/>
          <p:nvPr/>
        </p:nvPicPr>
        <p:blipFill>
          <a:blip r:embed="rId3"/>
          <a:stretch>
            <a:fillRect/>
          </a:stretch>
        </p:blipFill>
        <p:spPr>
          <a:xfrm>
            <a:off x="6256866" y="2083788"/>
            <a:ext cx="5291666" cy="2169582"/>
          </a:xfrm>
          <a:prstGeom prst="rect">
            <a:avLst/>
          </a:prstGeom>
        </p:spPr>
      </p:pic>
      <p:sp>
        <p:nvSpPr>
          <p:cNvPr id="19" name="Rectangle 13">
            <a:extLst>
              <a:ext uri="{FF2B5EF4-FFF2-40B4-BE49-F238E27FC236}">
                <a16:creationId xmlns:a16="http://schemas.microsoft.com/office/drawing/2014/main" id="{4D9DB69D-7E48-4FDF-806E-F0B4BF0053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5">
            <a:extLst>
              <a:ext uri="{FF2B5EF4-FFF2-40B4-BE49-F238E27FC236}">
                <a16:creationId xmlns:a16="http://schemas.microsoft.com/office/drawing/2014/main" id="{846BF69C-4724-4F8D-8EA6-1487E9C9C4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7452477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31549" y="1562469"/>
            <a:ext cx="3907061" cy="4261829"/>
          </a:xfrm>
        </p:spPr>
        <p:txBody>
          <a:bodyPr>
            <a:normAutofit fontScale="25000" lnSpcReduction="20000"/>
          </a:bodyPr>
          <a:lstStyle/>
          <a:p>
            <a:pPr>
              <a:lnSpc>
                <a:spcPct val="100000"/>
              </a:lnSpc>
              <a:spcAft>
                <a:spcPts val="1200"/>
              </a:spcAft>
            </a:pPr>
            <a:endParaRPr lang="en-GB" sz="3100" b="1" dirty="0">
              <a:solidFill>
                <a:schemeClr val="tx1">
                  <a:lumMod val="75000"/>
                  <a:lumOff val="25000"/>
                </a:schemeClr>
              </a:solidFill>
            </a:endParaRPr>
          </a:p>
          <a:p>
            <a:pPr>
              <a:lnSpc>
                <a:spcPct val="100000"/>
              </a:lnSpc>
              <a:spcAft>
                <a:spcPts val="1200"/>
              </a:spcAft>
            </a:pPr>
            <a:r>
              <a:rPr lang="en-GB" sz="9600" dirty="0">
                <a:solidFill>
                  <a:schemeClr val="tx1">
                    <a:lumMod val="75000"/>
                    <a:lumOff val="25000"/>
                  </a:schemeClr>
                </a:solidFill>
              </a:rPr>
              <a:t>Mental wellbeing</a:t>
            </a:r>
          </a:p>
          <a:p>
            <a:pPr>
              <a:lnSpc>
                <a:spcPct val="100000"/>
              </a:lnSpc>
              <a:spcAft>
                <a:spcPts val="1200"/>
              </a:spcAft>
            </a:pPr>
            <a:r>
              <a:rPr lang="en-GB" sz="9600" dirty="0">
                <a:solidFill>
                  <a:schemeClr val="tx1">
                    <a:lumMod val="75000"/>
                    <a:lumOff val="25000"/>
                  </a:schemeClr>
                </a:solidFill>
              </a:rPr>
              <a:t>Internet safety and harms</a:t>
            </a:r>
          </a:p>
          <a:p>
            <a:pPr>
              <a:lnSpc>
                <a:spcPct val="100000"/>
              </a:lnSpc>
              <a:spcAft>
                <a:spcPts val="1200"/>
              </a:spcAft>
            </a:pPr>
            <a:r>
              <a:rPr lang="en-GB" sz="9600" dirty="0">
                <a:solidFill>
                  <a:schemeClr val="tx1">
                    <a:lumMod val="75000"/>
                    <a:lumOff val="25000"/>
                  </a:schemeClr>
                </a:solidFill>
              </a:rPr>
              <a:t>Physical health and fitness</a:t>
            </a:r>
          </a:p>
          <a:p>
            <a:pPr>
              <a:lnSpc>
                <a:spcPct val="100000"/>
              </a:lnSpc>
              <a:spcAft>
                <a:spcPts val="1200"/>
              </a:spcAft>
            </a:pPr>
            <a:r>
              <a:rPr lang="en-GB" sz="9600" dirty="0">
                <a:solidFill>
                  <a:schemeClr val="tx1">
                    <a:lumMod val="75000"/>
                    <a:lumOff val="25000"/>
                  </a:schemeClr>
                </a:solidFill>
              </a:rPr>
              <a:t>Healthy eating</a:t>
            </a:r>
          </a:p>
          <a:p>
            <a:pPr>
              <a:lnSpc>
                <a:spcPct val="100000"/>
              </a:lnSpc>
              <a:spcAft>
                <a:spcPts val="1200"/>
              </a:spcAft>
            </a:pPr>
            <a:r>
              <a:rPr lang="en-GB" sz="9600" dirty="0">
                <a:solidFill>
                  <a:schemeClr val="tx1">
                    <a:lumMod val="75000"/>
                    <a:lumOff val="25000"/>
                  </a:schemeClr>
                </a:solidFill>
              </a:rPr>
              <a:t>Drugs, alcohol and tobacco</a:t>
            </a:r>
          </a:p>
          <a:p>
            <a:pPr>
              <a:lnSpc>
                <a:spcPct val="100000"/>
              </a:lnSpc>
              <a:spcAft>
                <a:spcPts val="1200"/>
              </a:spcAft>
            </a:pPr>
            <a:r>
              <a:rPr lang="en-GB" sz="9600" dirty="0">
                <a:solidFill>
                  <a:schemeClr val="tx1">
                    <a:lumMod val="75000"/>
                    <a:lumOff val="25000"/>
                  </a:schemeClr>
                </a:solidFill>
              </a:rPr>
              <a:t>Health and prevention</a:t>
            </a:r>
          </a:p>
          <a:p>
            <a:pPr>
              <a:lnSpc>
                <a:spcPct val="100000"/>
              </a:lnSpc>
              <a:spcAft>
                <a:spcPts val="1200"/>
              </a:spcAft>
            </a:pPr>
            <a:r>
              <a:rPr lang="en-GB" sz="9600" b="1" dirty="0">
                <a:solidFill>
                  <a:srgbClr val="FF0000"/>
                </a:solidFill>
              </a:rPr>
              <a:t>Changing adolescent body</a:t>
            </a:r>
          </a:p>
          <a:p>
            <a:pPr marL="0" indent="0">
              <a:lnSpc>
                <a:spcPct val="100000"/>
              </a:lnSpc>
              <a:spcAft>
                <a:spcPts val="1200"/>
              </a:spcAft>
              <a:buNone/>
            </a:pPr>
            <a:endParaRPr lang="en-GB" sz="4600" dirty="0">
              <a:solidFill>
                <a:schemeClr val="tx1">
                  <a:lumMod val="75000"/>
                  <a:lumOff val="25000"/>
                </a:schemeClr>
              </a:solidFill>
            </a:endParaRPr>
          </a:p>
          <a:p>
            <a:pPr>
              <a:lnSpc>
                <a:spcPct val="100000"/>
              </a:lnSpc>
              <a:spcAft>
                <a:spcPts val="1200"/>
              </a:spcAft>
            </a:pPr>
            <a:endParaRPr lang="en-GB" dirty="0">
              <a:solidFill>
                <a:schemeClr val="tx1">
                  <a:lumMod val="75000"/>
                  <a:lumOff val="25000"/>
                </a:schemeClr>
              </a:solidFill>
            </a:endParaRPr>
          </a:p>
          <a:p>
            <a:pPr>
              <a:lnSpc>
                <a:spcPct val="100000"/>
              </a:lnSpc>
              <a:spcAft>
                <a:spcPts val="1200"/>
              </a:spcAft>
            </a:pPr>
            <a:endParaRPr lang="en-GB" dirty="0">
              <a:solidFill>
                <a:schemeClr val="tx1">
                  <a:lumMod val="75000"/>
                  <a:lumOff val="25000"/>
                </a:schemeClr>
              </a:solidFill>
            </a:endParaRPr>
          </a:p>
          <a:p>
            <a:pPr marL="342900" indent="-342900">
              <a:lnSpc>
                <a:spcPct val="100000"/>
              </a:lnSpc>
              <a:spcAft>
                <a:spcPts val="1200"/>
              </a:spcAft>
            </a:pPr>
            <a:endParaRPr lang="en-GB" dirty="0">
              <a:solidFill>
                <a:schemeClr val="tx1">
                  <a:lumMod val="75000"/>
                  <a:lumOff val="25000"/>
                </a:schemeClr>
              </a:solidFill>
            </a:endParaRPr>
          </a:p>
          <a:p>
            <a:pPr marL="342900" indent="-342900">
              <a:lnSpc>
                <a:spcPct val="100000"/>
              </a:lnSpc>
              <a:spcAft>
                <a:spcPts val="1200"/>
              </a:spcAft>
            </a:pPr>
            <a:endParaRPr lang="en-GB" sz="2000" dirty="0">
              <a:solidFill>
                <a:schemeClr val="tx1">
                  <a:lumMod val="75000"/>
                  <a:lumOff val="25000"/>
                </a:schemeClr>
              </a:solidFill>
            </a:endParaRPr>
          </a:p>
        </p:txBody>
      </p:sp>
      <p:pic>
        <p:nvPicPr>
          <p:cNvPr id="12" name="Picture 11">
            <a:extLst>
              <a:ext uri="{FF2B5EF4-FFF2-40B4-BE49-F238E27FC236}">
                <a16:creationId xmlns:a16="http://schemas.microsoft.com/office/drawing/2014/main" id="{F3FB11E3-942F-4733-B19D-6767D4F59B24}"/>
              </a:ext>
            </a:extLst>
          </p:cNvPr>
          <p:cNvPicPr>
            <a:picLocks noChangeAspect="1"/>
          </p:cNvPicPr>
          <p:nvPr/>
        </p:nvPicPr>
        <p:blipFill>
          <a:blip r:embed="rId3"/>
          <a:stretch>
            <a:fillRect/>
          </a:stretch>
        </p:blipFill>
        <p:spPr>
          <a:xfrm rot="-840000">
            <a:off x="1601978" y="1727760"/>
            <a:ext cx="2697668" cy="4042637"/>
          </a:xfrm>
          <a:prstGeom prst="rect">
            <a:avLst/>
          </a:prstGeom>
        </p:spPr>
      </p:pic>
      <p:sp>
        <p:nvSpPr>
          <p:cNvPr id="7" name="Title 6">
            <a:extLst>
              <a:ext uri="{FF2B5EF4-FFF2-40B4-BE49-F238E27FC236}">
                <a16:creationId xmlns:a16="http://schemas.microsoft.com/office/drawing/2014/main" id="{80496E26-A102-4FBD-AA61-0BBD98DBF82D}"/>
              </a:ext>
            </a:extLst>
          </p:cNvPr>
          <p:cNvSpPr>
            <a:spLocks noGrp="1"/>
          </p:cNvSpPr>
          <p:nvPr>
            <p:ph type="title"/>
          </p:nvPr>
        </p:nvSpPr>
        <p:spPr/>
        <p:txBody>
          <a:bodyPr>
            <a:normAutofit fontScale="90000"/>
          </a:bodyPr>
          <a:lstStyle/>
          <a:p>
            <a:br>
              <a:rPr lang="en-GB" dirty="0">
                <a:solidFill>
                  <a:schemeClr val="tx1">
                    <a:lumMod val="95000"/>
                    <a:lumOff val="5000"/>
                  </a:schemeClr>
                </a:solidFill>
              </a:rPr>
            </a:br>
            <a:r>
              <a:rPr lang="en-GB" dirty="0">
                <a:solidFill>
                  <a:schemeClr val="tx1">
                    <a:lumMod val="95000"/>
                    <a:lumOff val="5000"/>
                  </a:schemeClr>
                </a:solidFill>
              </a:rPr>
              <a:t>What are the expectations for </a:t>
            </a:r>
            <a:r>
              <a:rPr lang="en-GB" dirty="0">
                <a:solidFill>
                  <a:srgbClr val="00B050"/>
                </a:solidFill>
              </a:rPr>
              <a:t>Primary</a:t>
            </a:r>
            <a:r>
              <a:rPr lang="en-GB" dirty="0">
                <a:solidFill>
                  <a:schemeClr val="tx1">
                    <a:lumMod val="95000"/>
                    <a:lumOff val="5000"/>
                  </a:schemeClr>
                </a:solidFill>
              </a:rPr>
              <a:t> Health Education</a:t>
            </a:r>
            <a:r>
              <a:rPr lang="en-GB" sz="3600" dirty="0">
                <a:solidFill>
                  <a:schemeClr val="tx1">
                    <a:lumMod val="95000"/>
                    <a:lumOff val="5000"/>
                  </a:schemeClr>
                </a:solidFill>
              </a:rPr>
              <a:t>?</a:t>
            </a:r>
            <a:br>
              <a:rPr lang="en-GB" dirty="0">
                <a:solidFill>
                  <a:schemeClr val="tx1">
                    <a:lumMod val="95000"/>
                    <a:lumOff val="5000"/>
                  </a:schemeClr>
                </a:solidFill>
              </a:rPr>
            </a:br>
            <a:endParaRPr lang="en-GB" dirty="0"/>
          </a:p>
        </p:txBody>
      </p:sp>
    </p:spTree>
    <p:extLst>
      <p:ext uri="{BB962C8B-B14F-4D97-AF65-F5344CB8AC3E}">
        <p14:creationId xmlns:p14="http://schemas.microsoft.com/office/powerpoint/2010/main" val="197711144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5000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1+#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2475" y="1716504"/>
            <a:ext cx="11529525" cy="455351"/>
          </a:xfrm>
        </p:spPr>
        <p:txBody>
          <a:bodyPr>
            <a:normAutofit fontScale="90000"/>
          </a:bodyPr>
          <a:lstStyle/>
          <a:p>
            <a:r>
              <a:rPr lang="en-GB" dirty="0">
                <a:solidFill>
                  <a:schemeClr val="tx1">
                    <a:lumMod val="95000"/>
                    <a:lumOff val="5000"/>
                  </a:schemeClr>
                </a:solidFill>
              </a:rPr>
              <a:t>What are the expectations for </a:t>
            </a:r>
            <a:r>
              <a:rPr lang="en-GB" dirty="0">
                <a:solidFill>
                  <a:srgbClr val="00B050"/>
                </a:solidFill>
              </a:rPr>
              <a:t>Primary</a:t>
            </a:r>
            <a:r>
              <a:rPr lang="en-GB" dirty="0">
                <a:solidFill>
                  <a:schemeClr val="tx1">
                    <a:lumMod val="95000"/>
                    <a:lumOff val="5000"/>
                  </a:schemeClr>
                </a:solidFill>
              </a:rPr>
              <a:t> Relationships Education</a:t>
            </a:r>
            <a:r>
              <a:rPr lang="en-GB" sz="3600" dirty="0">
                <a:solidFill>
                  <a:schemeClr val="tx1">
                    <a:lumMod val="95000"/>
                    <a:lumOff val="5000"/>
                  </a:schemeClr>
                </a:solidFill>
              </a:rPr>
              <a:t>?</a:t>
            </a:r>
            <a:br>
              <a:rPr lang="en-GB" dirty="0">
                <a:solidFill>
                  <a:schemeClr val="tx1">
                    <a:lumMod val="95000"/>
                    <a:lumOff val="5000"/>
                  </a:schemeClr>
                </a:solidFill>
              </a:rPr>
            </a:br>
            <a:endParaRPr lang="en-GB" dirty="0">
              <a:solidFill>
                <a:schemeClr val="tx1">
                  <a:lumMod val="95000"/>
                  <a:lumOff val="5000"/>
                </a:schemeClr>
              </a:solidFill>
            </a:endParaRPr>
          </a:p>
        </p:txBody>
      </p:sp>
      <p:sp>
        <p:nvSpPr>
          <p:cNvPr id="11" name="Content Placeholder 2">
            <a:extLst>
              <a:ext uri="{FF2B5EF4-FFF2-40B4-BE49-F238E27FC236}">
                <a16:creationId xmlns:a16="http://schemas.microsoft.com/office/drawing/2014/main" id="{457BEF37-28B0-4237-90F3-BBA50C0F5554}"/>
              </a:ext>
            </a:extLst>
          </p:cNvPr>
          <p:cNvSpPr>
            <a:spLocks noGrp="1"/>
          </p:cNvSpPr>
          <p:nvPr>
            <p:ph idx="1"/>
          </p:nvPr>
        </p:nvSpPr>
        <p:spPr>
          <a:xfrm>
            <a:off x="6288506" y="1716504"/>
            <a:ext cx="4732420" cy="4411579"/>
          </a:xfrm>
        </p:spPr>
        <p:txBody>
          <a:bodyPr>
            <a:normAutofit/>
          </a:bodyPr>
          <a:lstStyle/>
          <a:p>
            <a:pPr marL="342900" indent="-342900">
              <a:lnSpc>
                <a:spcPct val="100000"/>
              </a:lnSpc>
              <a:spcAft>
                <a:spcPts val="1200"/>
              </a:spcAft>
            </a:pPr>
            <a:r>
              <a:rPr lang="en-GB" dirty="0">
                <a:solidFill>
                  <a:schemeClr val="tx1">
                    <a:lumMod val="75000"/>
                    <a:lumOff val="25000"/>
                  </a:schemeClr>
                </a:solidFill>
              </a:rPr>
              <a:t>Families and people who care for me  </a:t>
            </a:r>
          </a:p>
          <a:p>
            <a:pPr marL="457200" indent="-457200">
              <a:lnSpc>
                <a:spcPct val="100000"/>
              </a:lnSpc>
              <a:spcAft>
                <a:spcPts val="1200"/>
              </a:spcAft>
            </a:pPr>
            <a:r>
              <a:rPr lang="en-GB" dirty="0">
                <a:solidFill>
                  <a:schemeClr val="tx1">
                    <a:lumMod val="75000"/>
                    <a:lumOff val="25000"/>
                  </a:schemeClr>
                </a:solidFill>
              </a:rPr>
              <a:t>Caring friendships</a:t>
            </a:r>
          </a:p>
          <a:p>
            <a:pPr marL="457200" indent="-457200">
              <a:lnSpc>
                <a:spcPct val="100000"/>
              </a:lnSpc>
              <a:spcAft>
                <a:spcPts val="1200"/>
              </a:spcAft>
            </a:pPr>
            <a:r>
              <a:rPr lang="en-GB" dirty="0">
                <a:solidFill>
                  <a:schemeClr val="tx1">
                    <a:lumMod val="75000"/>
                    <a:lumOff val="25000"/>
                  </a:schemeClr>
                </a:solidFill>
              </a:rPr>
              <a:t>Respectful relationships</a:t>
            </a:r>
          </a:p>
          <a:p>
            <a:pPr marL="457200" indent="-457200">
              <a:lnSpc>
                <a:spcPct val="100000"/>
              </a:lnSpc>
              <a:spcAft>
                <a:spcPts val="1200"/>
              </a:spcAft>
            </a:pPr>
            <a:r>
              <a:rPr lang="en-GB" dirty="0">
                <a:solidFill>
                  <a:schemeClr val="tx1">
                    <a:lumMod val="75000"/>
                    <a:lumOff val="25000"/>
                  </a:schemeClr>
                </a:solidFill>
              </a:rPr>
              <a:t>Online relationships</a:t>
            </a:r>
          </a:p>
          <a:p>
            <a:pPr marL="457200" indent="-457200">
              <a:lnSpc>
                <a:spcPct val="100000"/>
              </a:lnSpc>
              <a:spcAft>
                <a:spcPts val="1200"/>
              </a:spcAft>
            </a:pPr>
            <a:r>
              <a:rPr lang="en-GB" dirty="0">
                <a:solidFill>
                  <a:schemeClr val="tx1">
                    <a:lumMod val="75000"/>
                    <a:lumOff val="25000"/>
                  </a:schemeClr>
                </a:solidFill>
              </a:rPr>
              <a:t>Being safe              </a:t>
            </a:r>
          </a:p>
          <a:p>
            <a:pPr marL="0" indent="0">
              <a:lnSpc>
                <a:spcPct val="100000"/>
              </a:lnSpc>
              <a:spcAft>
                <a:spcPts val="1200"/>
              </a:spcAft>
              <a:buNone/>
            </a:pPr>
            <a:endParaRPr lang="en-GB" dirty="0">
              <a:solidFill>
                <a:schemeClr val="tx1">
                  <a:lumMod val="75000"/>
                  <a:lumOff val="25000"/>
                </a:schemeClr>
              </a:solidFill>
            </a:endParaRPr>
          </a:p>
        </p:txBody>
      </p:sp>
      <p:pic>
        <p:nvPicPr>
          <p:cNvPr id="12" name="Picture 11">
            <a:extLst>
              <a:ext uri="{FF2B5EF4-FFF2-40B4-BE49-F238E27FC236}">
                <a16:creationId xmlns:a16="http://schemas.microsoft.com/office/drawing/2014/main" id="{F3FB11E3-942F-4733-B19D-6767D4F59B24}"/>
              </a:ext>
            </a:extLst>
          </p:cNvPr>
          <p:cNvPicPr>
            <a:picLocks noChangeAspect="1"/>
          </p:cNvPicPr>
          <p:nvPr/>
        </p:nvPicPr>
        <p:blipFill>
          <a:blip r:embed="rId3"/>
          <a:stretch>
            <a:fillRect/>
          </a:stretch>
        </p:blipFill>
        <p:spPr>
          <a:xfrm rot="-840000">
            <a:off x="1367643" y="1756532"/>
            <a:ext cx="2989173" cy="4479477"/>
          </a:xfrm>
          <a:prstGeom prst="rect">
            <a:avLst/>
          </a:prstGeom>
        </p:spPr>
      </p:pic>
      <p:sp>
        <p:nvSpPr>
          <p:cNvPr id="14" name="TextBox 13">
            <a:extLst>
              <a:ext uri="{FF2B5EF4-FFF2-40B4-BE49-F238E27FC236}">
                <a16:creationId xmlns:a16="http://schemas.microsoft.com/office/drawing/2014/main" id="{6CF6984C-524A-5545-A0A1-835F73FD06EF}"/>
              </a:ext>
            </a:extLst>
          </p:cNvPr>
          <p:cNvSpPr txBox="1"/>
          <p:nvPr/>
        </p:nvSpPr>
        <p:spPr>
          <a:xfrm>
            <a:off x="0" y="6482663"/>
            <a:ext cx="12192000" cy="369111"/>
          </a:xfrm>
          <a:prstGeom prst="rect">
            <a:avLst/>
          </a:prstGeom>
          <a:noFill/>
        </p:spPr>
        <p:txBody>
          <a:bodyPr wrap="square" rtlCol="0">
            <a:spAutoFit/>
          </a:bodyPr>
          <a:lstStyle/>
          <a:p>
            <a:pPr algn="ctr"/>
            <a:r>
              <a:rPr lang="en-GB" dirty="0">
                <a:solidFill>
                  <a:schemeClr val="bg1">
                    <a:lumMod val="50000"/>
                  </a:schemeClr>
                </a:solidFill>
              </a:rPr>
              <a:t>© Jigsaw PSHE</a:t>
            </a:r>
          </a:p>
        </p:txBody>
      </p:sp>
    </p:spTree>
    <p:extLst>
      <p:ext uri="{BB962C8B-B14F-4D97-AF65-F5344CB8AC3E}">
        <p14:creationId xmlns:p14="http://schemas.microsoft.com/office/powerpoint/2010/main" val="237134670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5000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1+#ppt_w/2"/>
                                          </p:val>
                                        </p:tav>
                                        <p:tav tm="100000">
                                          <p:val>
                                            <p:strVal val="#ppt_x"/>
                                          </p:val>
                                        </p:tav>
                                      </p:tavLst>
                                    </p:anim>
                                    <p:anim calcmode="lin" valueType="num">
                                      <p:cBhvr additive="base">
                                        <p:cTn id="8" dur="10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B91A70"/>
                </a:solidFill>
              </a:rPr>
              <a:t>Science and Sex Ed at KS1</a:t>
            </a:r>
            <a:endParaRPr lang="en-GB" dirty="0">
              <a:solidFill>
                <a:srgbClr val="00B050"/>
              </a:solidFill>
            </a:endParaRPr>
          </a:p>
        </p:txBody>
      </p:sp>
      <p:sp>
        <p:nvSpPr>
          <p:cNvPr id="5" name="Text Placeholder 4"/>
          <p:cNvSpPr>
            <a:spLocks noGrp="1"/>
          </p:cNvSpPr>
          <p:nvPr>
            <p:ph type="body" idx="1"/>
          </p:nvPr>
        </p:nvSpPr>
        <p:spPr/>
        <p:txBody>
          <a:bodyPr anchor="ctr">
            <a:normAutofit/>
          </a:bodyPr>
          <a:lstStyle/>
          <a:p>
            <a:r>
              <a:rPr lang="en-GB" sz="2800" dirty="0"/>
              <a:t>Science Key Stage 1</a:t>
            </a:r>
          </a:p>
        </p:txBody>
      </p:sp>
      <p:sp>
        <p:nvSpPr>
          <p:cNvPr id="6" name="Content Placeholder 5"/>
          <p:cNvSpPr>
            <a:spLocks noGrp="1"/>
          </p:cNvSpPr>
          <p:nvPr>
            <p:ph sz="half" idx="2"/>
          </p:nvPr>
        </p:nvSpPr>
        <p:spPr>
          <a:xfrm>
            <a:off x="430306" y="2689004"/>
            <a:ext cx="5337081" cy="2439879"/>
          </a:xfrm>
        </p:spPr>
        <p:txBody>
          <a:bodyPr>
            <a:normAutofit lnSpcReduction="10000"/>
          </a:bodyPr>
          <a:lstStyle/>
          <a:p>
            <a:r>
              <a:rPr lang="en-GB" dirty="0"/>
              <a:t>identify, name, draw and label the basic parts of the human body (using scientific terms) and say which part of the body is associated with each sense</a:t>
            </a:r>
          </a:p>
          <a:p>
            <a:pPr marL="0" indent="0">
              <a:buNone/>
            </a:pPr>
            <a:endParaRPr lang="en-GB" dirty="0"/>
          </a:p>
          <a:p>
            <a:r>
              <a:rPr lang="en-GB" dirty="0"/>
              <a:t>notice that animals, including humans, have offspring which grow into adults</a:t>
            </a:r>
            <a:br>
              <a:rPr lang="en-GB" dirty="0"/>
            </a:br>
            <a:endParaRPr lang="en-GB" dirty="0"/>
          </a:p>
          <a:p>
            <a:pPr marL="0" indent="0">
              <a:buNone/>
            </a:pPr>
            <a:endParaRPr lang="en-GB" sz="3000" dirty="0">
              <a:highlight>
                <a:srgbClr val="FFFF00"/>
              </a:highlight>
            </a:endParaRPr>
          </a:p>
        </p:txBody>
      </p:sp>
      <p:sp>
        <p:nvSpPr>
          <p:cNvPr id="4" name="Text Placeholder 3">
            <a:extLst>
              <a:ext uri="{FF2B5EF4-FFF2-40B4-BE49-F238E27FC236}">
                <a16:creationId xmlns:a16="http://schemas.microsoft.com/office/drawing/2014/main" id="{55412891-41CA-4C70-92F1-C34D9BF54C1D}"/>
              </a:ext>
            </a:extLst>
          </p:cNvPr>
          <p:cNvSpPr>
            <a:spLocks noGrp="1"/>
          </p:cNvSpPr>
          <p:nvPr>
            <p:ph type="body" sz="quarter" idx="3"/>
          </p:nvPr>
        </p:nvSpPr>
        <p:spPr>
          <a:xfrm>
            <a:off x="6321885" y="2777579"/>
            <a:ext cx="5658517" cy="2553953"/>
          </a:xfrm>
        </p:spPr>
        <p:txBody>
          <a:bodyPr>
            <a:normAutofit/>
          </a:bodyPr>
          <a:lstStyle/>
          <a:p>
            <a:r>
              <a:rPr lang="en-GB" b="0" dirty="0"/>
              <a:t>Non statutory note: Pupils should be introduced to …the processes of reproduction and growth in animals. The focus at this stage should be on questions that help pupils to recognise growth; they should not be expected to understand how reproduction occurs.</a:t>
            </a:r>
          </a:p>
          <a:p>
            <a:endParaRPr lang="en-GB" dirty="0"/>
          </a:p>
        </p:txBody>
      </p:sp>
      <p:sp>
        <p:nvSpPr>
          <p:cNvPr id="8" name="Content Placeholder 7"/>
          <p:cNvSpPr>
            <a:spLocks noGrp="1"/>
          </p:cNvSpPr>
          <p:nvPr>
            <p:ph sz="quarter" idx="4"/>
          </p:nvPr>
        </p:nvSpPr>
        <p:spPr/>
        <p:txBody>
          <a:bodyPr anchor="t">
            <a:normAutofit lnSpcReduction="10000"/>
          </a:bodyPr>
          <a:lstStyle/>
          <a:p>
            <a:pPr marL="0" indent="0">
              <a:buNone/>
            </a:pPr>
            <a:r>
              <a:rPr lang="en-GB" sz="8800" b="1" dirty="0">
                <a:solidFill>
                  <a:srgbClr val="B91A70"/>
                </a:solidFill>
              </a:rPr>
              <a:t>    </a:t>
            </a:r>
          </a:p>
        </p:txBody>
      </p:sp>
      <p:sp>
        <p:nvSpPr>
          <p:cNvPr id="9" name="TextBox 8">
            <a:extLst>
              <a:ext uri="{FF2B5EF4-FFF2-40B4-BE49-F238E27FC236}">
                <a16:creationId xmlns:a16="http://schemas.microsoft.com/office/drawing/2014/main" id="{E864DBDB-161E-B448-892D-66E0BAC68A82}"/>
              </a:ext>
            </a:extLst>
          </p:cNvPr>
          <p:cNvSpPr txBox="1"/>
          <p:nvPr/>
        </p:nvSpPr>
        <p:spPr>
          <a:xfrm>
            <a:off x="0" y="6482663"/>
            <a:ext cx="12192000" cy="36911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lumMod val="50000"/>
                  </a:prstClr>
                </a:solidFill>
                <a:effectLst/>
                <a:uLnTx/>
                <a:uFillTx/>
                <a:latin typeface="Calibri Light" panose="020F0302020204030204"/>
                <a:ea typeface="+mn-ea"/>
                <a:cs typeface="+mn-cs"/>
              </a:rPr>
              <a:t>© Jigsaw PSHE</a:t>
            </a:r>
          </a:p>
        </p:txBody>
      </p:sp>
    </p:spTree>
    <p:extLst>
      <p:ext uri="{BB962C8B-B14F-4D97-AF65-F5344CB8AC3E}">
        <p14:creationId xmlns:p14="http://schemas.microsoft.com/office/powerpoint/2010/main" val="29211855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224" y="499533"/>
            <a:ext cx="10772775" cy="1446775"/>
          </a:xfrm>
        </p:spPr>
        <p:txBody>
          <a:bodyPr/>
          <a:lstStyle/>
          <a:p>
            <a:r>
              <a:rPr lang="en-GB" dirty="0">
                <a:solidFill>
                  <a:srgbClr val="B91A70"/>
                </a:solidFill>
              </a:rPr>
              <a:t>Science and Sex Ed at KS2</a:t>
            </a:r>
            <a:endParaRPr lang="en-GB" dirty="0">
              <a:solidFill>
                <a:srgbClr val="00B050"/>
              </a:solidFill>
            </a:endParaRPr>
          </a:p>
        </p:txBody>
      </p:sp>
      <p:sp>
        <p:nvSpPr>
          <p:cNvPr id="5" name="Text Placeholder 4"/>
          <p:cNvSpPr>
            <a:spLocks noGrp="1"/>
          </p:cNvSpPr>
          <p:nvPr>
            <p:ph type="body" idx="1"/>
          </p:nvPr>
        </p:nvSpPr>
        <p:spPr/>
        <p:txBody>
          <a:bodyPr anchor="ctr">
            <a:normAutofit/>
          </a:bodyPr>
          <a:lstStyle/>
          <a:p>
            <a:r>
              <a:rPr lang="en-GB" sz="2800" b="1" dirty="0"/>
              <a:t>Science Key Stage 2</a:t>
            </a:r>
          </a:p>
        </p:txBody>
      </p:sp>
      <p:sp>
        <p:nvSpPr>
          <p:cNvPr id="6" name="Content Placeholder 5"/>
          <p:cNvSpPr>
            <a:spLocks noGrp="1"/>
          </p:cNvSpPr>
          <p:nvPr>
            <p:ph sz="half" idx="2"/>
          </p:nvPr>
        </p:nvSpPr>
        <p:spPr>
          <a:xfrm>
            <a:off x="609600" y="2763866"/>
            <a:ext cx="4691441" cy="3187524"/>
          </a:xfrm>
        </p:spPr>
        <p:txBody>
          <a:bodyPr>
            <a:normAutofit/>
          </a:bodyPr>
          <a:lstStyle/>
          <a:p>
            <a:pPr marL="0" indent="0">
              <a:buNone/>
              <a:defRPr/>
            </a:pPr>
            <a:r>
              <a:rPr lang="en-GB" dirty="0"/>
              <a:t>describe the differences in the life cycles of a mammal, an amphibian, an insect and a bird </a:t>
            </a:r>
          </a:p>
          <a:p>
            <a:pPr marL="0" indent="0">
              <a:buNone/>
              <a:defRPr/>
            </a:pPr>
            <a:r>
              <a:rPr lang="en-GB" dirty="0"/>
              <a:t>describe the life process of reproduction in some plants and animals</a:t>
            </a:r>
          </a:p>
          <a:p>
            <a:pPr marL="0" indent="0">
              <a:buNone/>
              <a:defRPr/>
            </a:pPr>
            <a:r>
              <a:rPr lang="en-GB" dirty="0"/>
              <a:t>describe the changes as humans develop to old age</a:t>
            </a:r>
          </a:p>
          <a:p>
            <a:pPr marL="0" indent="0">
              <a:buNone/>
            </a:pPr>
            <a:r>
              <a:rPr lang="en-GB" dirty="0">
                <a:solidFill>
                  <a:srgbClr val="00B050"/>
                </a:solidFill>
              </a:rPr>
              <a:t>learn about the changes experienced in puberty</a:t>
            </a:r>
            <a:br>
              <a:rPr lang="en-GB" dirty="0"/>
            </a:br>
            <a:endParaRPr lang="en-GB" dirty="0"/>
          </a:p>
          <a:p>
            <a:pPr marL="0" indent="0">
              <a:buNone/>
            </a:pPr>
            <a:endParaRPr lang="en-GB" sz="3800" dirty="0">
              <a:highlight>
                <a:srgbClr val="FFFF00"/>
              </a:highlight>
            </a:endParaRPr>
          </a:p>
        </p:txBody>
      </p:sp>
      <p:sp>
        <p:nvSpPr>
          <p:cNvPr id="4" name="Text Placeholder 3">
            <a:extLst>
              <a:ext uri="{FF2B5EF4-FFF2-40B4-BE49-F238E27FC236}">
                <a16:creationId xmlns:a16="http://schemas.microsoft.com/office/drawing/2014/main" id="{7C4FE507-091D-48A7-AC62-DAB713081FD1}"/>
              </a:ext>
            </a:extLst>
          </p:cNvPr>
          <p:cNvSpPr>
            <a:spLocks noGrp="1"/>
          </p:cNvSpPr>
          <p:nvPr>
            <p:ph type="body" sz="quarter" idx="3"/>
          </p:nvPr>
        </p:nvSpPr>
        <p:spPr>
          <a:xfrm>
            <a:off x="6194427" y="2192225"/>
            <a:ext cx="5183188" cy="4005082"/>
          </a:xfrm>
        </p:spPr>
        <p:txBody>
          <a:bodyPr>
            <a:normAutofit/>
          </a:bodyPr>
          <a:lstStyle/>
          <a:p>
            <a:r>
              <a:rPr lang="en-GB" b="1" dirty="0"/>
              <a:t>Non statutory note</a:t>
            </a:r>
            <a:r>
              <a:rPr lang="en-GB" b="0" dirty="0"/>
              <a:t>: Pupils should find out about different types of reproduction, including sexual and asexual reproduction in plants, and sexual reproduction in animals. Pupils should be introduced to …the processes of reproduction and growth in animals. The focus at this stage should be on questions that help pupils to recognise growth; they should not be expected to understand how reproduction occurs.</a:t>
            </a:r>
          </a:p>
          <a:p>
            <a:endParaRPr lang="en-GB" dirty="0"/>
          </a:p>
        </p:txBody>
      </p:sp>
      <p:sp>
        <p:nvSpPr>
          <p:cNvPr id="8" name="Content Placeholder 7"/>
          <p:cNvSpPr>
            <a:spLocks noGrp="1"/>
          </p:cNvSpPr>
          <p:nvPr>
            <p:ph sz="quarter" idx="4"/>
          </p:nvPr>
        </p:nvSpPr>
        <p:spPr/>
        <p:txBody>
          <a:bodyPr anchor="t">
            <a:normAutofit/>
          </a:bodyPr>
          <a:lstStyle/>
          <a:p>
            <a:pPr marL="0" indent="0">
              <a:buNone/>
              <a:defRPr/>
            </a:pPr>
            <a:r>
              <a:rPr lang="en-GB" sz="8800" b="1" dirty="0">
                <a:solidFill>
                  <a:srgbClr val="B91A70"/>
                </a:solidFill>
              </a:rPr>
              <a:t>    </a:t>
            </a:r>
          </a:p>
        </p:txBody>
      </p:sp>
      <p:sp>
        <p:nvSpPr>
          <p:cNvPr id="11" name="TextBox 10">
            <a:extLst>
              <a:ext uri="{FF2B5EF4-FFF2-40B4-BE49-F238E27FC236}">
                <a16:creationId xmlns:a16="http://schemas.microsoft.com/office/drawing/2014/main" id="{44CF7537-6781-4027-AEAE-261027AD46B4}"/>
              </a:ext>
            </a:extLst>
          </p:cNvPr>
          <p:cNvSpPr txBox="1"/>
          <p:nvPr/>
        </p:nvSpPr>
        <p:spPr>
          <a:xfrm>
            <a:off x="0" y="6488668"/>
            <a:ext cx="12192000"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lumMod val="50000"/>
                  </a:prstClr>
                </a:solidFill>
                <a:effectLst/>
                <a:uLnTx/>
                <a:uFillTx/>
                <a:latin typeface="Calibri Light" panose="020F0302020204030204"/>
                <a:ea typeface="+mn-ea"/>
                <a:cs typeface="+mn-cs"/>
              </a:rPr>
              <a:t>© Jigsaw PSHE</a:t>
            </a:r>
          </a:p>
        </p:txBody>
      </p:sp>
    </p:spTree>
    <p:extLst>
      <p:ext uri="{BB962C8B-B14F-4D97-AF65-F5344CB8AC3E}">
        <p14:creationId xmlns:p14="http://schemas.microsoft.com/office/powerpoint/2010/main" val="13798002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EF13F-CA17-4B5F-9907-DC4428923AE7}"/>
              </a:ext>
            </a:extLst>
          </p:cNvPr>
          <p:cNvSpPr>
            <a:spLocks noGrp="1"/>
          </p:cNvSpPr>
          <p:nvPr>
            <p:ph type="title"/>
          </p:nvPr>
        </p:nvSpPr>
        <p:spPr>
          <a:xfrm>
            <a:off x="750277" y="365125"/>
            <a:ext cx="10603523" cy="1325563"/>
          </a:xfrm>
        </p:spPr>
        <p:txBody>
          <a:bodyPr>
            <a:normAutofit/>
          </a:bodyPr>
          <a:lstStyle/>
          <a:p>
            <a:r>
              <a:rPr lang="en-GB" sz="6000" dirty="0">
                <a:solidFill>
                  <a:srgbClr val="B91A70"/>
                </a:solidFill>
              </a:rPr>
              <a:t>Keeping children </a:t>
            </a:r>
            <a:r>
              <a:rPr lang="en-GB" sz="6000" dirty="0">
                <a:solidFill>
                  <a:schemeClr val="accent6"/>
                </a:solidFill>
              </a:rPr>
              <a:t>SAFE</a:t>
            </a:r>
          </a:p>
        </p:txBody>
      </p:sp>
      <p:sp>
        <p:nvSpPr>
          <p:cNvPr id="3" name="Content Placeholder 2">
            <a:extLst>
              <a:ext uri="{FF2B5EF4-FFF2-40B4-BE49-F238E27FC236}">
                <a16:creationId xmlns:a16="http://schemas.microsoft.com/office/drawing/2014/main" id="{87A95A7A-7E8A-4C72-9BC7-78294F21E73D}"/>
              </a:ext>
            </a:extLst>
          </p:cNvPr>
          <p:cNvSpPr>
            <a:spLocks noGrp="1"/>
          </p:cNvSpPr>
          <p:nvPr>
            <p:ph idx="1"/>
          </p:nvPr>
        </p:nvSpPr>
        <p:spPr>
          <a:xfrm>
            <a:off x="750277" y="1799406"/>
            <a:ext cx="11160369" cy="4519331"/>
          </a:xfrm>
          <a:ln>
            <a:noFill/>
          </a:ln>
        </p:spPr>
        <p:txBody>
          <a:bodyPr>
            <a:noAutofit/>
          </a:bodyPr>
          <a:lstStyle/>
          <a:p>
            <a:pPr marL="0" indent="0" algn="ctr">
              <a:lnSpc>
                <a:spcPct val="100000"/>
              </a:lnSpc>
              <a:buNone/>
            </a:pPr>
            <a:r>
              <a:rPr lang="en-GB" sz="2400" dirty="0"/>
              <a:t>Ignorance does not protect innocence…  </a:t>
            </a:r>
            <a:br>
              <a:rPr lang="en-GB" sz="2400" dirty="0"/>
            </a:br>
            <a:r>
              <a:rPr lang="en-GB" sz="2400" dirty="0"/>
              <a:t>but may make children vulnerable.</a:t>
            </a:r>
            <a:br>
              <a:rPr lang="en-GB" sz="2400" dirty="0"/>
            </a:br>
            <a:endParaRPr lang="en-GB" sz="2400" dirty="0"/>
          </a:p>
          <a:p>
            <a:pPr marL="0" indent="0" algn="ctr">
              <a:lnSpc>
                <a:spcPct val="100000"/>
              </a:lnSpc>
              <a:buNone/>
            </a:pPr>
            <a:r>
              <a:rPr lang="en-GB" sz="2400" dirty="0"/>
              <a:t>PSHE (Personal, Social, Health Education) including Relationships Education, Health Education and Sex Education aims to keep children safe.</a:t>
            </a:r>
            <a:br>
              <a:rPr lang="en-GB" sz="2400" dirty="0"/>
            </a:br>
            <a:endParaRPr lang="en-GB" sz="2400" dirty="0"/>
          </a:p>
          <a:p>
            <a:pPr marL="0" indent="0" algn="ctr">
              <a:lnSpc>
                <a:spcPct val="100000"/>
              </a:lnSpc>
              <a:buNone/>
            </a:pPr>
            <a:r>
              <a:rPr lang="en-GB" sz="2400" dirty="0">
                <a:solidFill>
                  <a:schemeClr val="accent6">
                    <a:lumMod val="75000"/>
                  </a:schemeClr>
                </a:solidFill>
              </a:rPr>
              <a:t>We believe we need to teach Relationships and Sex Education alongside the Science curriculum. To ensure that we keep our children safe.</a:t>
            </a:r>
          </a:p>
        </p:txBody>
      </p:sp>
      <p:sp>
        <p:nvSpPr>
          <p:cNvPr id="6" name="TextBox 5">
            <a:extLst>
              <a:ext uri="{FF2B5EF4-FFF2-40B4-BE49-F238E27FC236}">
                <a16:creationId xmlns:a16="http://schemas.microsoft.com/office/drawing/2014/main" id="{FCCE7634-9715-8746-B456-31D8580539BA}"/>
              </a:ext>
            </a:extLst>
          </p:cNvPr>
          <p:cNvSpPr txBox="1"/>
          <p:nvPr/>
        </p:nvSpPr>
        <p:spPr>
          <a:xfrm>
            <a:off x="0" y="6482663"/>
            <a:ext cx="12192000" cy="36911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lumMod val="50000"/>
                  </a:prstClr>
                </a:solidFill>
                <a:effectLst/>
                <a:uLnTx/>
                <a:uFillTx/>
                <a:latin typeface="Calibri Light" panose="020F0302020204030204"/>
                <a:ea typeface="+mn-ea"/>
                <a:cs typeface="+mn-cs"/>
              </a:rPr>
              <a:t>© Jigsaw PSHE</a:t>
            </a:r>
          </a:p>
        </p:txBody>
      </p:sp>
    </p:spTree>
    <p:extLst>
      <p:ext uri="{BB962C8B-B14F-4D97-AF65-F5344CB8AC3E}">
        <p14:creationId xmlns:p14="http://schemas.microsoft.com/office/powerpoint/2010/main" val="33156372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992186"/>
                </a:solidFill>
              </a:rPr>
              <a:t>Today’s considerations</a:t>
            </a:r>
          </a:p>
        </p:txBody>
      </p:sp>
      <p:sp>
        <p:nvSpPr>
          <p:cNvPr id="3" name="Content Placeholder 2"/>
          <p:cNvSpPr>
            <a:spLocks noGrp="1"/>
          </p:cNvSpPr>
          <p:nvPr>
            <p:ph idx="1"/>
          </p:nvPr>
        </p:nvSpPr>
        <p:spPr>
          <a:xfrm>
            <a:off x="1794932" y="1825625"/>
            <a:ext cx="3263795" cy="4351338"/>
          </a:xfrm>
        </p:spPr>
        <p:txBody>
          <a:bodyPr/>
          <a:lstStyle/>
          <a:p>
            <a:pPr algn="ctr"/>
            <a:r>
              <a:rPr lang="en-GB" b="1" dirty="0"/>
              <a:t>The internet</a:t>
            </a:r>
          </a:p>
          <a:p>
            <a:pPr algn="ctr"/>
            <a:r>
              <a:rPr lang="en-GB" b="1" dirty="0"/>
              <a:t>Television</a:t>
            </a:r>
          </a:p>
          <a:p>
            <a:pPr algn="ctr"/>
            <a:r>
              <a:rPr lang="en-GB" b="1" dirty="0"/>
              <a:t>Social media</a:t>
            </a:r>
          </a:p>
          <a:p>
            <a:pPr algn="ctr"/>
            <a:r>
              <a:rPr lang="en-GB" b="1" dirty="0"/>
              <a:t>Other media</a:t>
            </a:r>
          </a:p>
          <a:p>
            <a:pPr algn="ctr"/>
            <a:r>
              <a:rPr lang="en-GB" b="1" dirty="0"/>
              <a:t>Friends</a:t>
            </a:r>
          </a:p>
          <a:p>
            <a:pPr algn="ctr"/>
            <a:r>
              <a:rPr lang="en-GB" b="1" dirty="0"/>
              <a:t>Family</a:t>
            </a:r>
          </a:p>
          <a:p>
            <a:pPr algn="ctr"/>
            <a:r>
              <a:rPr lang="en-GB" b="1" dirty="0"/>
              <a:t>School</a:t>
            </a:r>
          </a:p>
        </p:txBody>
      </p:sp>
      <p:pic>
        <p:nvPicPr>
          <p:cNvPr id="6" name="Picture 14" descr="facebook">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043913">
            <a:off x="10329343" y="3143437"/>
            <a:ext cx="1362075" cy="51435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2"/>
          <p:cNvPicPr>
            <a:picLocks noChangeAspect="1" noChangeArrowheads="1"/>
          </p:cNvPicPr>
          <p:nvPr/>
        </p:nvPicPr>
        <p:blipFill rotWithShape="1">
          <a:blip r:embed="rId5">
            <a:extLst>
              <a:ext uri="{28A0092B-C50C-407E-A947-70E740481C1C}">
                <a14:useLocalDpi xmlns:a14="http://schemas.microsoft.com/office/drawing/2010/main" val="0"/>
              </a:ext>
            </a:extLst>
          </a:blip>
          <a:srcRect l="3822" t="3478" r="2610" b="13152"/>
          <a:stretch/>
        </p:blipFill>
        <p:spPr bwMode="auto">
          <a:xfrm rot="20676496">
            <a:off x="6214666" y="2158543"/>
            <a:ext cx="2169234" cy="257635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11" descr="http://i3.mirror.co.uk/incoming/article2241888.ece/alternates/s615/I130830_142443_874651oTextCS_46780005.jpg"/>
          <p:cNvPicPr/>
          <p:nvPr/>
        </p:nvPicPr>
        <p:blipFill>
          <a:blip r:embed="rId6">
            <a:extLst>
              <a:ext uri="{28A0092B-C50C-407E-A947-70E740481C1C}">
                <a14:useLocalDpi xmlns:a14="http://schemas.microsoft.com/office/drawing/2010/main" val="0"/>
              </a:ext>
            </a:extLst>
          </a:blip>
          <a:srcRect/>
          <a:stretch>
            <a:fillRect/>
          </a:stretch>
        </p:blipFill>
        <p:spPr bwMode="auto">
          <a:xfrm>
            <a:off x="8194578" y="2980545"/>
            <a:ext cx="1562100" cy="103822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11"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21394386">
            <a:off x="6176602" y="4704005"/>
            <a:ext cx="2245360" cy="174552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13" descr="Twitter logo">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456391" y="5553570"/>
            <a:ext cx="1476375"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459541" y="862969"/>
            <a:ext cx="2762250" cy="165735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10" name="Picture 9"/>
          <p:cNvPicPr>
            <a:picLocks noChangeAspect="1"/>
          </p:cNvPicPr>
          <p:nvPr/>
        </p:nvPicPr>
        <p:blipFill>
          <a:blip r:embed="rId11"/>
          <a:stretch>
            <a:fillRect/>
          </a:stretch>
        </p:blipFill>
        <p:spPr>
          <a:xfrm>
            <a:off x="8795402" y="1531203"/>
            <a:ext cx="2762250" cy="165735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13" name="Picture 12"/>
          <p:cNvPicPr>
            <a:picLocks noChangeAspect="1"/>
          </p:cNvPicPr>
          <p:nvPr/>
        </p:nvPicPr>
        <p:blipFill>
          <a:blip r:embed="rId12"/>
          <a:stretch>
            <a:fillRect/>
          </a:stretch>
        </p:blipFill>
        <p:spPr>
          <a:xfrm rot="20561265">
            <a:off x="8744864" y="3690469"/>
            <a:ext cx="2581275" cy="284797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15" name="Picture 14"/>
          <p:cNvPicPr>
            <a:picLocks noChangeAspect="1"/>
          </p:cNvPicPr>
          <p:nvPr/>
        </p:nvPicPr>
        <p:blipFill>
          <a:blip r:embed="rId13"/>
          <a:stretch>
            <a:fillRect/>
          </a:stretch>
        </p:blipFill>
        <p:spPr>
          <a:xfrm rot="20733809">
            <a:off x="5302062" y="4270831"/>
            <a:ext cx="1219200" cy="12192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16" name="Picture 15"/>
          <p:cNvPicPr>
            <a:picLocks noChangeAspect="1"/>
          </p:cNvPicPr>
          <p:nvPr/>
        </p:nvPicPr>
        <p:blipFill>
          <a:blip r:embed="rId14"/>
          <a:stretch>
            <a:fillRect/>
          </a:stretch>
        </p:blipFill>
        <p:spPr>
          <a:xfrm rot="20393876">
            <a:off x="9461819" y="352907"/>
            <a:ext cx="2046165" cy="132361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4" name="Picture 3"/>
          <p:cNvPicPr>
            <a:picLocks noChangeAspect="1"/>
          </p:cNvPicPr>
          <p:nvPr/>
        </p:nvPicPr>
        <p:blipFill>
          <a:blip r:embed="rId15"/>
          <a:stretch>
            <a:fillRect/>
          </a:stretch>
        </p:blipFill>
        <p:spPr>
          <a:xfrm rot="20608909">
            <a:off x="5678764" y="2166371"/>
            <a:ext cx="895350" cy="8953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7" name="TextBox 16">
            <a:extLst>
              <a:ext uri="{FF2B5EF4-FFF2-40B4-BE49-F238E27FC236}">
                <a16:creationId xmlns:a16="http://schemas.microsoft.com/office/drawing/2014/main" id="{94940A94-4455-4F78-B375-3D6CA988F5AB}"/>
              </a:ext>
            </a:extLst>
          </p:cNvPr>
          <p:cNvSpPr txBox="1"/>
          <p:nvPr/>
        </p:nvSpPr>
        <p:spPr>
          <a:xfrm>
            <a:off x="0" y="6500631"/>
            <a:ext cx="12192000" cy="369332"/>
          </a:xfrm>
          <a:prstGeom prst="rect">
            <a:avLst/>
          </a:prstGeom>
          <a:noFill/>
        </p:spPr>
        <p:txBody>
          <a:bodyPr wrap="square" rtlCol="0">
            <a:spAutoFit/>
          </a:bodyPr>
          <a:lstStyle/>
          <a:p>
            <a:pPr algn="ctr"/>
            <a:r>
              <a:rPr lang="en-GB" dirty="0">
                <a:solidFill>
                  <a:schemeClr val="bg1">
                    <a:lumMod val="50000"/>
                  </a:schemeClr>
                </a:solidFill>
              </a:rPr>
              <a:t>© Jigsaw PSHE</a:t>
            </a:r>
          </a:p>
        </p:txBody>
      </p:sp>
    </p:spTree>
    <p:extLst>
      <p:ext uri="{BB962C8B-B14F-4D97-AF65-F5344CB8AC3E}">
        <p14:creationId xmlns:p14="http://schemas.microsoft.com/office/powerpoint/2010/main" val="297232905"/>
      </p:ext>
    </p:extLst>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par>
                                <p:cTn id="11" presetID="3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fltVal val="0"/>
                                          </p:val>
                                        </p:tav>
                                        <p:tav tm="100000">
                                          <p:val>
                                            <p:strVal val="#ppt_w"/>
                                          </p:val>
                                        </p:tav>
                                      </p:tavLst>
                                    </p:anim>
                                    <p:anim calcmode="lin" valueType="num">
                                      <p:cBhvr>
                                        <p:cTn id="14" dur="1000" fill="hold"/>
                                        <p:tgtEl>
                                          <p:spTgt spid="6"/>
                                        </p:tgtEl>
                                        <p:attrNameLst>
                                          <p:attrName>ppt_h</p:attrName>
                                        </p:attrNameLst>
                                      </p:cBhvr>
                                      <p:tavLst>
                                        <p:tav tm="0">
                                          <p:val>
                                            <p:fltVal val="0"/>
                                          </p:val>
                                        </p:tav>
                                        <p:tav tm="100000">
                                          <p:val>
                                            <p:strVal val="#ppt_h"/>
                                          </p:val>
                                        </p:tav>
                                      </p:tavLst>
                                    </p:anim>
                                    <p:anim calcmode="lin" valueType="num">
                                      <p:cBhvr>
                                        <p:cTn id="15" dur="1000" fill="hold"/>
                                        <p:tgtEl>
                                          <p:spTgt spid="6"/>
                                        </p:tgtEl>
                                        <p:attrNameLst>
                                          <p:attrName>style.rotation</p:attrName>
                                        </p:attrNameLst>
                                      </p:cBhvr>
                                      <p:tavLst>
                                        <p:tav tm="0">
                                          <p:val>
                                            <p:fltVal val="90"/>
                                          </p:val>
                                        </p:tav>
                                        <p:tav tm="100000">
                                          <p:val>
                                            <p:fltVal val="0"/>
                                          </p:val>
                                        </p:tav>
                                      </p:tavLst>
                                    </p:anim>
                                    <p:animEffect transition="in" filter="fade">
                                      <p:cBhvr>
                                        <p:cTn id="16" dur="10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par>
                                <p:cTn id="24" presetID="31" presetClass="entr" presetSubtype="0" fill="hold" nodeType="with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1000" fill="hold"/>
                                        <p:tgtEl>
                                          <p:spTgt spid="7"/>
                                        </p:tgtEl>
                                        <p:attrNameLst>
                                          <p:attrName>ppt_w</p:attrName>
                                        </p:attrNameLst>
                                      </p:cBhvr>
                                      <p:tavLst>
                                        <p:tav tm="0">
                                          <p:val>
                                            <p:fltVal val="0"/>
                                          </p:val>
                                        </p:tav>
                                        <p:tav tm="100000">
                                          <p:val>
                                            <p:strVal val="#ppt_w"/>
                                          </p:val>
                                        </p:tav>
                                      </p:tavLst>
                                    </p:anim>
                                    <p:anim calcmode="lin" valueType="num">
                                      <p:cBhvr>
                                        <p:cTn id="27" dur="1000" fill="hold"/>
                                        <p:tgtEl>
                                          <p:spTgt spid="7"/>
                                        </p:tgtEl>
                                        <p:attrNameLst>
                                          <p:attrName>ppt_h</p:attrName>
                                        </p:attrNameLst>
                                      </p:cBhvr>
                                      <p:tavLst>
                                        <p:tav tm="0">
                                          <p:val>
                                            <p:fltVal val="0"/>
                                          </p:val>
                                        </p:tav>
                                        <p:tav tm="100000">
                                          <p:val>
                                            <p:strVal val="#ppt_h"/>
                                          </p:val>
                                        </p:tav>
                                      </p:tavLst>
                                    </p:anim>
                                    <p:anim calcmode="lin" valueType="num">
                                      <p:cBhvr>
                                        <p:cTn id="28" dur="1000" fill="hold"/>
                                        <p:tgtEl>
                                          <p:spTgt spid="7"/>
                                        </p:tgtEl>
                                        <p:attrNameLst>
                                          <p:attrName>style.rotation</p:attrName>
                                        </p:attrNameLst>
                                      </p:cBhvr>
                                      <p:tavLst>
                                        <p:tav tm="0">
                                          <p:val>
                                            <p:fltVal val="90"/>
                                          </p:val>
                                        </p:tav>
                                        <p:tav tm="100000">
                                          <p:val>
                                            <p:fltVal val="0"/>
                                          </p:val>
                                        </p:tav>
                                      </p:tavLst>
                                    </p:anim>
                                    <p:animEffect transition="in" filter="fade">
                                      <p:cBhvr>
                                        <p:cTn id="29" dur="1000"/>
                                        <p:tgtEl>
                                          <p:spTgt spid="7"/>
                                        </p:tgtEl>
                                      </p:cBhvr>
                                    </p:animEffect>
                                  </p:childTnLst>
                                </p:cTn>
                              </p:par>
                              <p:par>
                                <p:cTn id="30" presetID="42" presetClass="entr" presetSubtype="0" fill="hold"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1000"/>
                                        <p:tgtEl>
                                          <p:spTgt spid="8"/>
                                        </p:tgtEl>
                                      </p:cBhvr>
                                    </p:animEffect>
                                    <p:anim calcmode="lin" valueType="num">
                                      <p:cBhvr>
                                        <p:cTn id="33" dur="1000" fill="hold"/>
                                        <p:tgtEl>
                                          <p:spTgt spid="8"/>
                                        </p:tgtEl>
                                        <p:attrNameLst>
                                          <p:attrName>ppt_x</p:attrName>
                                        </p:attrNameLst>
                                      </p:cBhvr>
                                      <p:tavLst>
                                        <p:tav tm="0">
                                          <p:val>
                                            <p:strVal val="#ppt_x"/>
                                          </p:val>
                                        </p:tav>
                                        <p:tav tm="100000">
                                          <p:val>
                                            <p:strVal val="#ppt_x"/>
                                          </p:val>
                                        </p:tav>
                                      </p:tavLst>
                                    </p:anim>
                                    <p:anim calcmode="lin" valueType="num">
                                      <p:cBhvr>
                                        <p:cTn id="34" dur="1000" fill="hold"/>
                                        <p:tgtEl>
                                          <p:spTgt spid="8"/>
                                        </p:tgtEl>
                                        <p:attrNameLst>
                                          <p:attrName>ppt_y</p:attrName>
                                        </p:attrNameLst>
                                      </p:cBhvr>
                                      <p:tavLst>
                                        <p:tav tm="0">
                                          <p:val>
                                            <p:strVal val="#ppt_y+.1"/>
                                          </p:val>
                                        </p:tav>
                                        <p:tav tm="100000">
                                          <p:val>
                                            <p:strVal val="#ppt_y"/>
                                          </p:val>
                                        </p:tav>
                                      </p:tavLst>
                                    </p:anim>
                                  </p:childTnLst>
                                </p:cTn>
                              </p:par>
                              <p:par>
                                <p:cTn id="35" presetID="31" presetClass="entr" presetSubtype="0" fill="hold" nodeType="with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1000" fill="hold"/>
                                        <p:tgtEl>
                                          <p:spTgt spid="11"/>
                                        </p:tgtEl>
                                        <p:attrNameLst>
                                          <p:attrName>ppt_w</p:attrName>
                                        </p:attrNameLst>
                                      </p:cBhvr>
                                      <p:tavLst>
                                        <p:tav tm="0">
                                          <p:val>
                                            <p:fltVal val="0"/>
                                          </p:val>
                                        </p:tav>
                                        <p:tav tm="100000">
                                          <p:val>
                                            <p:strVal val="#ppt_w"/>
                                          </p:val>
                                        </p:tav>
                                      </p:tavLst>
                                    </p:anim>
                                    <p:anim calcmode="lin" valueType="num">
                                      <p:cBhvr>
                                        <p:cTn id="38" dur="1000" fill="hold"/>
                                        <p:tgtEl>
                                          <p:spTgt spid="11"/>
                                        </p:tgtEl>
                                        <p:attrNameLst>
                                          <p:attrName>ppt_h</p:attrName>
                                        </p:attrNameLst>
                                      </p:cBhvr>
                                      <p:tavLst>
                                        <p:tav tm="0">
                                          <p:val>
                                            <p:fltVal val="0"/>
                                          </p:val>
                                        </p:tav>
                                        <p:tav tm="100000">
                                          <p:val>
                                            <p:strVal val="#ppt_h"/>
                                          </p:val>
                                        </p:tav>
                                      </p:tavLst>
                                    </p:anim>
                                    <p:anim calcmode="lin" valueType="num">
                                      <p:cBhvr>
                                        <p:cTn id="39" dur="1000" fill="hold"/>
                                        <p:tgtEl>
                                          <p:spTgt spid="11"/>
                                        </p:tgtEl>
                                        <p:attrNameLst>
                                          <p:attrName>style.rotation</p:attrName>
                                        </p:attrNameLst>
                                      </p:cBhvr>
                                      <p:tavLst>
                                        <p:tav tm="0">
                                          <p:val>
                                            <p:fltVal val="90"/>
                                          </p:val>
                                        </p:tav>
                                        <p:tav tm="100000">
                                          <p:val>
                                            <p:fltVal val="0"/>
                                          </p:val>
                                        </p:tav>
                                      </p:tavLst>
                                    </p:anim>
                                    <p:animEffect transition="in" filter="fade">
                                      <p:cBhvr>
                                        <p:cTn id="40"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FAD95F-5114-4185-8462-CB6A3DAA35B4}"/>
              </a:ext>
            </a:extLst>
          </p:cNvPr>
          <p:cNvSpPr>
            <a:spLocks noGrp="1"/>
          </p:cNvSpPr>
          <p:nvPr>
            <p:ph type="title"/>
          </p:nvPr>
        </p:nvSpPr>
        <p:spPr>
          <a:xfrm>
            <a:off x="759125" y="365125"/>
            <a:ext cx="10594675" cy="1325563"/>
          </a:xfrm>
        </p:spPr>
        <p:txBody>
          <a:bodyPr>
            <a:normAutofit/>
          </a:bodyPr>
          <a:lstStyle/>
          <a:p>
            <a:r>
              <a:rPr lang="en-GB" dirty="0"/>
              <a:t>What ‘messages’ are in these TV scenes?</a:t>
            </a:r>
          </a:p>
        </p:txBody>
      </p:sp>
      <p:pic>
        <p:nvPicPr>
          <p:cNvPr id="3075" name="Picture 3" descr="Image result for east enders fights">
            <a:hlinkClick r:id="rId3"/>
            <a:extLst>
              <a:ext uri="{FF2B5EF4-FFF2-40B4-BE49-F238E27FC236}">
                <a16:creationId xmlns:a16="http://schemas.microsoft.com/office/drawing/2014/main" id="{F7380079-9A96-4338-A6DE-5086A43C7A9C}"/>
              </a:ext>
            </a:extLst>
          </p:cNvPr>
          <p:cNvPicPr>
            <a:picLocks noGrp="1" noChangeAspect="1" noChangeArrowheads="1"/>
          </p:cNvPicPr>
          <p:nvPr>
            <p:ph idx="1"/>
          </p:nvPr>
        </p:nvPicPr>
        <p:blipFill>
          <a:blip r:embed="rId4">
            <a:extLst>
              <a:ext uri="{BEBA8EAE-BF5A-486C-A8C5-ECC9F3942E4B}">
                <a14:imgProps xmlns:a14="http://schemas.microsoft.com/office/drawing/2010/main">
                  <a14:imgLayer r:embed="rId5">
                    <a14:imgEffect>
                      <a14:saturation sat="82000"/>
                    </a14:imgEffect>
                    <a14:imgEffect>
                      <a14:brightnessContrast bright="17000" contrast="1000"/>
                    </a14:imgEffect>
                  </a14:imgLayer>
                </a14:imgProps>
              </a:ext>
              <a:ext uri="{28A0092B-C50C-407E-A947-70E740481C1C}">
                <a14:useLocalDpi xmlns:a14="http://schemas.microsoft.com/office/drawing/2010/main" val="0"/>
              </a:ext>
            </a:extLst>
          </a:blip>
          <a:srcRect/>
          <a:stretch>
            <a:fillRect/>
          </a:stretch>
        </p:blipFill>
        <p:spPr bwMode="auto">
          <a:xfrm>
            <a:off x="884448" y="1442908"/>
            <a:ext cx="3837424" cy="287436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426772CA-2199-4DA9-A7BA-BF7199160C5F}"/>
              </a:ext>
            </a:extLst>
          </p:cNvPr>
          <p:cNvSpPr txBox="1"/>
          <p:nvPr/>
        </p:nvSpPr>
        <p:spPr>
          <a:xfrm>
            <a:off x="884448" y="3921542"/>
            <a:ext cx="3429000" cy="369332"/>
          </a:xfrm>
          <a:prstGeom prst="rect">
            <a:avLst/>
          </a:prstGeom>
          <a:noFill/>
        </p:spPr>
        <p:txBody>
          <a:bodyPr wrap="square" rtlCol="0">
            <a:spAutoFit/>
          </a:bodyPr>
          <a:lstStyle/>
          <a:p>
            <a:r>
              <a:rPr lang="en-GB" dirty="0" err="1">
                <a:solidFill>
                  <a:schemeClr val="accent5"/>
                </a:solidFill>
              </a:rPr>
              <a:t>Eastenders</a:t>
            </a:r>
            <a:r>
              <a:rPr lang="en-GB" dirty="0">
                <a:solidFill>
                  <a:schemeClr val="bg1">
                    <a:lumMod val="85000"/>
                  </a:schemeClr>
                </a:solidFill>
              </a:rPr>
              <a:t> ‘Kat vs Roxy’</a:t>
            </a:r>
          </a:p>
        </p:txBody>
      </p:sp>
      <p:pic>
        <p:nvPicPr>
          <p:cNvPr id="3077" name="Picture 5" descr="Image result for hollyoaks sex scene">
            <a:hlinkClick r:id="rId6"/>
            <a:extLst>
              <a:ext uri="{FF2B5EF4-FFF2-40B4-BE49-F238E27FC236}">
                <a16:creationId xmlns:a16="http://schemas.microsoft.com/office/drawing/2014/main" id="{37C3F83B-E9F3-4AB4-BAC3-7833AA30DAA6}"/>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7470130" y="1570747"/>
            <a:ext cx="4246819" cy="318101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3113EE64-3393-4180-90F5-4F6A5E892BE4}"/>
              </a:ext>
            </a:extLst>
          </p:cNvPr>
          <p:cNvSpPr txBox="1"/>
          <p:nvPr/>
        </p:nvSpPr>
        <p:spPr>
          <a:xfrm>
            <a:off x="7629874" y="4337380"/>
            <a:ext cx="4246819" cy="369332"/>
          </a:xfrm>
          <a:prstGeom prst="rect">
            <a:avLst/>
          </a:prstGeom>
          <a:noFill/>
        </p:spPr>
        <p:txBody>
          <a:bodyPr wrap="square" rtlCol="0">
            <a:spAutoFit/>
          </a:bodyPr>
          <a:lstStyle/>
          <a:p>
            <a:r>
              <a:rPr lang="en-GB" dirty="0" err="1">
                <a:solidFill>
                  <a:schemeClr val="accent6"/>
                </a:solidFill>
              </a:rPr>
              <a:t>Hollyoaks</a:t>
            </a:r>
            <a:r>
              <a:rPr lang="en-GB" dirty="0">
                <a:solidFill>
                  <a:schemeClr val="bg1">
                    <a:lumMod val="85000"/>
                  </a:schemeClr>
                </a:solidFill>
              </a:rPr>
              <a:t> ‘Finn and  Amber sleep together’</a:t>
            </a:r>
          </a:p>
        </p:txBody>
      </p:sp>
      <p:grpSp>
        <p:nvGrpSpPr>
          <p:cNvPr id="3" name="Group 2">
            <a:extLst>
              <a:ext uri="{FF2B5EF4-FFF2-40B4-BE49-F238E27FC236}">
                <a16:creationId xmlns:a16="http://schemas.microsoft.com/office/drawing/2014/main" id="{6E74ADA3-667F-1C40-9C9B-DB5CC915016E}"/>
              </a:ext>
            </a:extLst>
          </p:cNvPr>
          <p:cNvGrpSpPr/>
          <p:nvPr/>
        </p:nvGrpSpPr>
        <p:grpSpPr>
          <a:xfrm>
            <a:off x="3383055" y="3000652"/>
            <a:ext cx="4246819" cy="3260710"/>
            <a:chOff x="3589995" y="4118947"/>
            <a:chExt cx="3837424" cy="2609188"/>
          </a:xfrm>
        </p:grpSpPr>
        <p:pic>
          <p:nvPicPr>
            <p:cNvPr id="3079" name="Picture 7" descr="Image result for bbc news manchester bombing images">
              <a:hlinkClick r:id="rId9"/>
              <a:extLst>
                <a:ext uri="{FF2B5EF4-FFF2-40B4-BE49-F238E27FC236}">
                  <a16:creationId xmlns:a16="http://schemas.microsoft.com/office/drawing/2014/main" id="{CF248B1E-6A30-46A9-BEBC-D5F33A6851FD}"/>
                </a:ext>
              </a:extLst>
            </p:cNvPr>
            <p:cNvPicPr>
              <a:picLocks noChangeAspect="1" noChangeArrowheads="1"/>
            </p:cNvPicPr>
            <p:nvPr/>
          </p:nvPicPr>
          <p:blipFill>
            <a:blip r:embed="rId10">
              <a:extLst>
                <a:ext uri="{BEBA8EAE-BF5A-486C-A8C5-ECC9F3942E4B}">
                  <a14:imgProps xmlns:a14="http://schemas.microsoft.com/office/drawing/2010/main">
                    <a14:imgLayer r:embed="rId11">
                      <a14:imgEffect>
                        <a14:brightnessContrast bright="11000" contrast="25000"/>
                      </a14:imgEffect>
                    </a14:imgLayer>
                  </a14:imgProps>
                </a:ext>
                <a:ext uri="{28A0092B-C50C-407E-A947-70E740481C1C}">
                  <a14:useLocalDpi xmlns:a14="http://schemas.microsoft.com/office/drawing/2010/main" val="0"/>
                </a:ext>
              </a:extLst>
            </a:blip>
            <a:srcRect/>
            <a:stretch>
              <a:fillRect/>
            </a:stretch>
          </p:blipFill>
          <p:spPr bwMode="auto">
            <a:xfrm>
              <a:off x="3589995" y="4118947"/>
              <a:ext cx="3837424" cy="2598694"/>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99900064-D82B-4100-9C69-E31806C4E950}"/>
                </a:ext>
              </a:extLst>
            </p:cNvPr>
            <p:cNvSpPr txBox="1"/>
            <p:nvPr/>
          </p:nvSpPr>
          <p:spPr>
            <a:xfrm>
              <a:off x="3589995" y="6424934"/>
              <a:ext cx="3837424" cy="303201"/>
            </a:xfrm>
            <a:prstGeom prst="rect">
              <a:avLst/>
            </a:prstGeom>
            <a:solidFill>
              <a:schemeClr val="tx1">
                <a:lumMod val="75000"/>
                <a:lumOff val="25000"/>
              </a:schemeClr>
            </a:solidFill>
          </p:spPr>
          <p:txBody>
            <a:bodyPr wrap="square" rtlCol="0">
              <a:spAutoFit/>
            </a:bodyPr>
            <a:lstStyle/>
            <a:p>
              <a:r>
                <a:rPr lang="en-GB" dirty="0">
                  <a:solidFill>
                    <a:srgbClr val="FF0000"/>
                  </a:solidFill>
                </a:rPr>
                <a:t>BBC News </a:t>
              </a:r>
              <a:r>
                <a:rPr lang="en-GB" dirty="0">
                  <a:solidFill>
                    <a:schemeClr val="bg1">
                      <a:lumMod val="95000"/>
                    </a:schemeClr>
                  </a:solidFill>
                </a:rPr>
                <a:t>‘ Manchester Arena Attack’</a:t>
              </a:r>
            </a:p>
          </p:txBody>
        </p:sp>
      </p:grpSp>
      <p:sp>
        <p:nvSpPr>
          <p:cNvPr id="10" name="TextBox 9">
            <a:extLst>
              <a:ext uri="{FF2B5EF4-FFF2-40B4-BE49-F238E27FC236}">
                <a16:creationId xmlns:a16="http://schemas.microsoft.com/office/drawing/2014/main" id="{6BDF3729-E618-4AEB-8DCD-1F447761D651}"/>
              </a:ext>
            </a:extLst>
          </p:cNvPr>
          <p:cNvSpPr txBox="1"/>
          <p:nvPr/>
        </p:nvSpPr>
        <p:spPr>
          <a:xfrm>
            <a:off x="0" y="6500631"/>
            <a:ext cx="12192000" cy="369332"/>
          </a:xfrm>
          <a:prstGeom prst="rect">
            <a:avLst/>
          </a:prstGeom>
          <a:noFill/>
        </p:spPr>
        <p:txBody>
          <a:bodyPr wrap="square" rtlCol="0">
            <a:spAutoFit/>
          </a:bodyPr>
          <a:lstStyle/>
          <a:p>
            <a:pPr algn="ctr"/>
            <a:r>
              <a:rPr lang="en-GB" dirty="0">
                <a:solidFill>
                  <a:schemeClr val="bg1">
                    <a:lumMod val="50000"/>
                  </a:schemeClr>
                </a:solidFill>
              </a:rPr>
              <a:t>© Jigsaw PSHE</a:t>
            </a:r>
          </a:p>
        </p:txBody>
      </p:sp>
    </p:spTree>
    <p:extLst>
      <p:ext uri="{BB962C8B-B14F-4D97-AF65-F5344CB8AC3E}">
        <p14:creationId xmlns:p14="http://schemas.microsoft.com/office/powerpoint/2010/main" val="40604439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9F1CA39-7EEF-4245-B868-BF48DE458690}"/>
              </a:ext>
            </a:extLst>
          </p:cNvPr>
          <p:cNvSpPr txBox="1"/>
          <p:nvPr/>
        </p:nvSpPr>
        <p:spPr>
          <a:xfrm>
            <a:off x="7859485" y="634946"/>
            <a:ext cx="3690257" cy="1450757"/>
          </a:xfrm>
          <a:prstGeom prst="rect">
            <a:avLst/>
          </a:prstGeom>
        </p:spPr>
        <p:txBody>
          <a:bodyPr vert="horz" lIns="91440" tIns="45720" rIns="91440" bIns="45720" rtlCol="0" anchor="b">
            <a:normAutofit/>
          </a:bodyPr>
          <a:lstStyle/>
          <a:p>
            <a:pPr defTabSz="914400">
              <a:lnSpc>
                <a:spcPct val="85000"/>
              </a:lnSpc>
              <a:spcBef>
                <a:spcPct val="0"/>
              </a:spcBef>
              <a:spcAft>
                <a:spcPts val="600"/>
              </a:spcAft>
            </a:pPr>
            <a:r>
              <a:rPr lang="en-US" sz="4800" kern="1200" spc="-50" baseline="0" dirty="0">
                <a:solidFill>
                  <a:schemeClr val="tx1">
                    <a:lumMod val="75000"/>
                    <a:lumOff val="25000"/>
                  </a:schemeClr>
                </a:solidFill>
                <a:latin typeface="+mj-lt"/>
                <a:ea typeface="+mj-ea"/>
                <a:cs typeface="+mj-cs"/>
              </a:rPr>
              <a:t>Don’t forget…</a:t>
            </a:r>
          </a:p>
        </p:txBody>
      </p:sp>
      <p:pic>
        <p:nvPicPr>
          <p:cNvPr id="6" name="Picture 5">
            <a:extLst>
              <a:ext uri="{FF2B5EF4-FFF2-40B4-BE49-F238E27FC236}">
                <a16:creationId xmlns:a16="http://schemas.microsoft.com/office/drawing/2014/main" id="{08F9FA77-4505-44C5-8DAA-6D1EFB28FB0D}"/>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246000"/>
                    </a14:imgEffect>
                  </a14:imgLayer>
                </a14:imgProps>
              </a:ext>
            </a:extLst>
          </a:blip>
          <a:srcRect l="13212" r="-1" b="-1"/>
          <a:stretch/>
        </p:blipFill>
        <p:spPr>
          <a:xfrm>
            <a:off x="633999" y="640081"/>
            <a:ext cx="6909801" cy="5314406"/>
          </a:xfrm>
          <a:prstGeom prst="rect">
            <a:avLst/>
          </a:prstGeom>
        </p:spPr>
      </p:pic>
      <p:sp>
        <p:nvSpPr>
          <p:cNvPr id="3" name="TextBox 2">
            <a:extLst>
              <a:ext uri="{FF2B5EF4-FFF2-40B4-BE49-F238E27FC236}">
                <a16:creationId xmlns:a16="http://schemas.microsoft.com/office/drawing/2014/main" id="{BF6FF705-E494-4A46-858F-42D8EEB5D1A8}"/>
              </a:ext>
            </a:extLst>
          </p:cNvPr>
          <p:cNvSpPr txBox="1"/>
          <p:nvPr/>
        </p:nvSpPr>
        <p:spPr>
          <a:xfrm>
            <a:off x="7859485" y="2198913"/>
            <a:ext cx="3690257" cy="3755565"/>
          </a:xfrm>
          <a:prstGeom prst="rect">
            <a:avLst/>
          </a:prstGeom>
        </p:spPr>
        <p:txBody>
          <a:bodyPr vert="horz" lIns="0" tIns="45720" rIns="0" bIns="45720" rtlCol="0">
            <a:normAutofit/>
          </a:bodyPr>
          <a:lstStyle/>
          <a:p>
            <a:pPr marL="0" indent="0" defTabSz="914400">
              <a:lnSpc>
                <a:spcPct val="90000"/>
              </a:lnSpc>
              <a:spcBef>
                <a:spcPts val="1600"/>
              </a:spcBef>
              <a:buClr>
                <a:schemeClr val="accent1"/>
              </a:buClr>
              <a:buFont typeface="Calibri" panose="020F0502020204030204" pitchFamily="34" charset="0"/>
              <a:buNone/>
            </a:pPr>
            <a:r>
              <a:rPr lang="en-US" altLang="en-US" dirty="0">
                <a:solidFill>
                  <a:schemeClr val="tx1">
                    <a:lumMod val="75000"/>
                    <a:lumOff val="25000"/>
                  </a:schemeClr>
                </a:solidFill>
              </a:rPr>
              <a:t>When it comes to sex, children’s heads are probably not empty – but they may be full of myths and half-truths</a:t>
            </a:r>
          </a:p>
          <a:p>
            <a:pPr marL="0" indent="0" defTabSz="914400">
              <a:lnSpc>
                <a:spcPct val="90000"/>
              </a:lnSpc>
              <a:spcBef>
                <a:spcPts val="1600"/>
              </a:spcBef>
              <a:buClr>
                <a:schemeClr val="accent1"/>
              </a:buClr>
              <a:buFont typeface="Calibri" panose="020F0502020204030204" pitchFamily="34" charset="0"/>
              <a:buNone/>
            </a:pPr>
            <a:r>
              <a:rPr lang="en-US" altLang="en-US" dirty="0">
                <a:solidFill>
                  <a:schemeClr val="tx1">
                    <a:lumMod val="75000"/>
                    <a:lumOff val="25000"/>
                  </a:schemeClr>
                </a:solidFill>
              </a:rPr>
              <a:t>Our focus should be on building healthy attitudes and positive relationships, not just fighting off perceived threats</a:t>
            </a:r>
            <a:endParaRPr lang="en-US" dirty="0">
              <a:solidFill>
                <a:schemeClr val="tx1">
                  <a:lumMod val="75000"/>
                  <a:lumOff val="25000"/>
                </a:schemeClr>
              </a:solidFill>
            </a:endParaRPr>
          </a:p>
        </p:txBody>
      </p:sp>
    </p:spTree>
    <p:extLst>
      <p:ext uri="{BB962C8B-B14F-4D97-AF65-F5344CB8AC3E}">
        <p14:creationId xmlns:p14="http://schemas.microsoft.com/office/powerpoint/2010/main" val="471048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CB2838E-0755-1644-BA59-EE00603C0A7C}"/>
              </a:ext>
            </a:extLst>
          </p:cNvPr>
          <p:cNvSpPr>
            <a:spLocks noGrp="1"/>
          </p:cNvSpPr>
          <p:nvPr>
            <p:ph type="ctrTitle"/>
          </p:nvPr>
        </p:nvSpPr>
        <p:spPr>
          <a:xfrm>
            <a:off x="1" y="5125324"/>
            <a:ext cx="12192000" cy="1107182"/>
          </a:xfrm>
        </p:spPr>
        <p:txBody>
          <a:bodyPr anchor="t">
            <a:noAutofit/>
          </a:bodyPr>
          <a:lstStyle/>
          <a:p>
            <a:r>
              <a:rPr lang="en-GB" sz="3600" dirty="0">
                <a:solidFill>
                  <a:schemeClr val="bg1"/>
                </a:solidFill>
              </a:rPr>
              <a:t>Which teaching approaches to RSE </a:t>
            </a:r>
            <a:br>
              <a:rPr lang="en-GB" sz="3600" dirty="0">
                <a:solidFill>
                  <a:schemeClr val="bg1"/>
                </a:solidFill>
              </a:rPr>
            </a:br>
            <a:r>
              <a:rPr lang="en-GB" sz="3600" dirty="0">
                <a:solidFill>
                  <a:schemeClr val="bg1"/>
                </a:solidFill>
              </a:rPr>
              <a:t>do these pictures represent? </a:t>
            </a:r>
          </a:p>
        </p:txBody>
      </p:sp>
      <p:pic>
        <p:nvPicPr>
          <p:cNvPr id="11" name="Picture 5" descr="Image result for pair of eyes in the dark">
            <a:hlinkClick r:id="rId3"/>
            <a:extLst>
              <a:ext uri="{FF2B5EF4-FFF2-40B4-BE49-F238E27FC236}">
                <a16:creationId xmlns:a16="http://schemas.microsoft.com/office/drawing/2014/main" id="{E3A90684-11E6-744E-B99A-E417A3C593A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6829" y="1732676"/>
            <a:ext cx="2990746" cy="223753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EF7DCF8E-F2E4-4E44-83B2-1EF2E8001A1A}"/>
              </a:ext>
            </a:extLst>
          </p:cNvPr>
          <p:cNvPicPr>
            <a:picLocks noChangeAspect="1"/>
          </p:cNvPicPr>
          <p:nvPr/>
        </p:nvPicPr>
        <p:blipFill>
          <a:blip r:embed="rId5"/>
          <a:stretch>
            <a:fillRect/>
          </a:stretch>
        </p:blipFill>
        <p:spPr>
          <a:xfrm>
            <a:off x="6317447" y="1732675"/>
            <a:ext cx="2672760" cy="2237538"/>
          </a:xfrm>
          <a:prstGeom prst="rect">
            <a:avLst/>
          </a:prstGeom>
        </p:spPr>
      </p:pic>
      <p:pic>
        <p:nvPicPr>
          <p:cNvPr id="14" name="Picture 13">
            <a:extLst>
              <a:ext uri="{FF2B5EF4-FFF2-40B4-BE49-F238E27FC236}">
                <a16:creationId xmlns:a16="http://schemas.microsoft.com/office/drawing/2014/main" id="{6F2C12EA-8E5D-6F41-99FE-42269A75D1CB}"/>
              </a:ext>
            </a:extLst>
          </p:cNvPr>
          <p:cNvPicPr>
            <a:picLocks noChangeAspect="1"/>
          </p:cNvPicPr>
          <p:nvPr/>
        </p:nvPicPr>
        <p:blipFill>
          <a:blip r:embed="rId6"/>
          <a:stretch>
            <a:fillRect/>
          </a:stretch>
        </p:blipFill>
        <p:spPr>
          <a:xfrm>
            <a:off x="3515454" y="1732675"/>
            <a:ext cx="2304138" cy="2237538"/>
          </a:xfrm>
          <a:prstGeom prst="rect">
            <a:avLst/>
          </a:prstGeom>
        </p:spPr>
      </p:pic>
      <p:sp>
        <p:nvSpPr>
          <p:cNvPr id="3" name="TextBox 2">
            <a:extLst>
              <a:ext uri="{FF2B5EF4-FFF2-40B4-BE49-F238E27FC236}">
                <a16:creationId xmlns:a16="http://schemas.microsoft.com/office/drawing/2014/main" id="{EF2BE953-D162-A348-85B2-3B9C78F0AAD6}"/>
              </a:ext>
            </a:extLst>
          </p:cNvPr>
          <p:cNvSpPr txBox="1"/>
          <p:nvPr/>
        </p:nvSpPr>
        <p:spPr>
          <a:xfrm>
            <a:off x="146958" y="457200"/>
            <a:ext cx="11838213" cy="769441"/>
          </a:xfrm>
          <a:prstGeom prst="rect">
            <a:avLst/>
          </a:prstGeom>
          <a:noFill/>
        </p:spPr>
        <p:txBody>
          <a:bodyPr wrap="square" rtlCol="0">
            <a:spAutoFit/>
          </a:bodyPr>
          <a:lstStyle/>
          <a:p>
            <a:pPr algn="ctr"/>
            <a:r>
              <a:rPr lang="en-GB" sz="4400" dirty="0"/>
              <a:t>If RSE is so important, which approaches are best?</a:t>
            </a:r>
            <a:endParaRPr lang="en-US" sz="4400" dirty="0"/>
          </a:p>
        </p:txBody>
      </p:sp>
      <p:sp>
        <p:nvSpPr>
          <p:cNvPr id="4" name="Rectangle 3">
            <a:extLst>
              <a:ext uri="{FF2B5EF4-FFF2-40B4-BE49-F238E27FC236}">
                <a16:creationId xmlns:a16="http://schemas.microsoft.com/office/drawing/2014/main" id="{71B04E43-6658-DB40-AE5B-8A866C96B3F0}"/>
              </a:ext>
            </a:extLst>
          </p:cNvPr>
          <p:cNvSpPr/>
          <p:nvPr/>
        </p:nvSpPr>
        <p:spPr>
          <a:xfrm>
            <a:off x="1257300" y="2090057"/>
            <a:ext cx="1632857" cy="133894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CD87E7D6-C406-4E45-8248-B259359CC3FD}"/>
              </a:ext>
            </a:extLst>
          </p:cNvPr>
          <p:cNvSpPr/>
          <p:nvPr/>
        </p:nvSpPr>
        <p:spPr>
          <a:xfrm>
            <a:off x="939421" y="2237280"/>
            <a:ext cx="1632857" cy="133894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33981F73-4ADC-4E44-B2CC-E2F74130E270}"/>
              </a:ext>
            </a:extLst>
          </p:cNvPr>
          <p:cNvPicPr>
            <a:picLocks noChangeAspect="1"/>
          </p:cNvPicPr>
          <p:nvPr/>
        </p:nvPicPr>
        <p:blipFill>
          <a:blip r:embed="rId7"/>
          <a:stretch>
            <a:fillRect/>
          </a:stretch>
        </p:blipFill>
        <p:spPr>
          <a:xfrm>
            <a:off x="9488062" y="1732676"/>
            <a:ext cx="2507135" cy="2237537"/>
          </a:xfrm>
          <a:prstGeom prst="rect">
            <a:avLst/>
          </a:prstGeom>
        </p:spPr>
      </p:pic>
    </p:spTree>
    <p:extLst>
      <p:ext uri="{BB962C8B-B14F-4D97-AF65-F5344CB8AC3E}">
        <p14:creationId xmlns:p14="http://schemas.microsoft.com/office/powerpoint/2010/main" val="3012330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repeatCount="0" fill="hold" grpId="0" nodeType="afterEffect">
                                  <p:stCondLst>
                                    <p:cond delay="500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subTnLst>
                                    <p:set>
                                      <p:cBhvr override="childStyle">
                                        <p:cTn dur="1" fill="hold" display="0" masterRel="sameClick" afterEffect="1">
                                          <p:stCondLst>
                                            <p:cond evt="end" delay="0">
                                              <p:tn val="5"/>
                                            </p:cond>
                                          </p:stCondLst>
                                        </p:cTn>
                                        <p:tgtEl>
                                          <p:spTgt spid="4"/>
                                        </p:tgtEl>
                                        <p:attrNameLst>
                                          <p:attrName>style.visibility</p:attrName>
                                        </p:attrNameLst>
                                      </p:cBhvr>
                                      <p:to>
                                        <p:strVal val="hidden"/>
                                      </p:to>
                                    </p:set>
                                  </p:subTnLst>
                                </p:cTn>
                              </p:par>
                            </p:childTnLst>
                          </p:cTn>
                        </p:par>
                        <p:par>
                          <p:cTn id="8" fill="hold">
                            <p:stCondLst>
                              <p:cond delay="5500"/>
                            </p:stCondLst>
                            <p:childTnLst>
                              <p:par>
                                <p:cTn id="9" presetID="22" presetClass="entr" presetSubtype="1" repeatCount="0" fill="hold" grpId="0" nodeType="afterEffect">
                                  <p:stCondLst>
                                    <p:cond delay="300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500"/>
                                        <p:tgtEl>
                                          <p:spTgt spid="15"/>
                                        </p:tgtEl>
                                      </p:cBhvr>
                                    </p:animEffect>
                                  </p:childTnLst>
                                  <p:subTnLst>
                                    <p:set>
                                      <p:cBhvr override="childStyle">
                                        <p:cTn dur="1" fill="hold" display="0" masterRel="sameClick" afterEffect="1">
                                          <p:stCondLst>
                                            <p:cond evt="end" delay="0">
                                              <p:tn val="9"/>
                                            </p:cond>
                                          </p:stCondLst>
                                        </p:cTn>
                                        <p:tgtEl>
                                          <p:spTgt spid="15"/>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6FD86C-E587-394C-8D4F-F2525A88BCC2}"/>
              </a:ext>
            </a:extLst>
          </p:cNvPr>
          <p:cNvSpPr>
            <a:spLocks noGrp="1"/>
          </p:cNvSpPr>
          <p:nvPr>
            <p:ph type="title"/>
          </p:nvPr>
        </p:nvSpPr>
        <p:spPr>
          <a:xfrm>
            <a:off x="383743" y="353922"/>
            <a:ext cx="2643187" cy="2433666"/>
          </a:xfrm>
        </p:spPr>
        <p:txBody>
          <a:bodyPr>
            <a:normAutofit/>
          </a:bodyPr>
          <a:lstStyle/>
          <a:p>
            <a:pPr algn="ctr"/>
            <a:r>
              <a:rPr lang="en-US" sz="3200" dirty="0">
                <a:solidFill>
                  <a:schemeClr val="tx1"/>
                </a:solidFill>
                <a:latin typeface="Century Gothic" panose="020B0502020202020204" pitchFamily="34" charset="0"/>
              </a:rPr>
              <a:t>Is there a better way?</a:t>
            </a:r>
          </a:p>
        </p:txBody>
      </p:sp>
      <p:sp>
        <p:nvSpPr>
          <p:cNvPr id="6" name="Content Placeholder 2">
            <a:extLst>
              <a:ext uri="{FF2B5EF4-FFF2-40B4-BE49-F238E27FC236}">
                <a16:creationId xmlns:a16="http://schemas.microsoft.com/office/drawing/2014/main" id="{E3A5A717-F4BC-6546-BD8E-1EF8035AA000}"/>
              </a:ext>
            </a:extLst>
          </p:cNvPr>
          <p:cNvSpPr txBox="1">
            <a:spLocks/>
          </p:cNvSpPr>
          <p:nvPr/>
        </p:nvSpPr>
        <p:spPr>
          <a:xfrm>
            <a:off x="4314743" y="353923"/>
            <a:ext cx="7106790" cy="5792788"/>
          </a:xfrm>
          <a:prstGeom prst="rect">
            <a:avLst/>
          </a:prstGeom>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20000"/>
              </a:lnSpc>
            </a:pPr>
            <a:r>
              <a:rPr lang="en-US" sz="3200" dirty="0">
                <a:solidFill>
                  <a:schemeClr val="tx1">
                    <a:lumMod val="75000"/>
                    <a:lumOff val="25000"/>
                  </a:schemeClr>
                </a:solidFill>
              </a:rPr>
              <a:t>Would accurate information at the right age and stage of development, coming from school AND home, be a better way</a:t>
            </a:r>
            <a:r>
              <a:rPr lang="en-US" sz="2800" dirty="0">
                <a:solidFill>
                  <a:schemeClr val="tx1">
                    <a:lumMod val="75000"/>
                    <a:lumOff val="25000"/>
                  </a:schemeClr>
                </a:solidFill>
              </a:rPr>
              <a:t>?</a:t>
            </a:r>
          </a:p>
        </p:txBody>
      </p:sp>
    </p:spTree>
    <p:extLst>
      <p:ext uri="{BB962C8B-B14F-4D97-AF65-F5344CB8AC3E}">
        <p14:creationId xmlns:p14="http://schemas.microsoft.com/office/powerpoint/2010/main" val="32700143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727CA81-D77E-4F69-9514-8515F54B6C75}"/>
              </a:ext>
            </a:extLst>
          </p:cNvPr>
          <p:cNvSpPr txBox="1"/>
          <p:nvPr/>
        </p:nvSpPr>
        <p:spPr>
          <a:xfrm>
            <a:off x="230818" y="380818"/>
            <a:ext cx="11656381" cy="1200329"/>
          </a:xfrm>
          <a:prstGeom prst="rect">
            <a:avLst/>
          </a:prstGeom>
          <a:noFill/>
        </p:spPr>
        <p:txBody>
          <a:bodyPr wrap="square">
            <a:spAutoFit/>
          </a:bodyPr>
          <a:lstStyle/>
          <a:p>
            <a:r>
              <a:rPr lang="en-US" sz="2400" b="0" i="0">
                <a:solidFill>
                  <a:srgbClr val="222222"/>
                </a:solidFill>
                <a:effectLst/>
                <a:latin typeface="Lato"/>
              </a:rPr>
              <a:t>RSE stands for “</a:t>
            </a:r>
            <a:r>
              <a:rPr lang="en-US" sz="2400" b="1" i="0">
                <a:solidFill>
                  <a:srgbClr val="222222"/>
                </a:solidFill>
                <a:effectLst/>
                <a:latin typeface="Lato"/>
              </a:rPr>
              <a:t>relationships and sex education</a:t>
            </a:r>
            <a:r>
              <a:rPr lang="en-US" sz="2400" b="0" i="0">
                <a:solidFill>
                  <a:srgbClr val="222222"/>
                </a:solidFill>
                <a:effectLst/>
                <a:latin typeface="Lato"/>
              </a:rPr>
              <a:t>” and as part of </a:t>
            </a:r>
            <a:r>
              <a:rPr lang="en-GB" sz="2400">
                <a:effectLst/>
                <a:latin typeface="Calibri" panose="020F0502020204030204" pitchFamily="34" charset="0"/>
                <a:ea typeface="Calibri" panose="020F0502020204030204" pitchFamily="34" charset="0"/>
              </a:rPr>
              <a:t>Relationships and Health Education</a:t>
            </a:r>
            <a:r>
              <a:rPr lang="en-US" sz="2400" b="0" i="0">
                <a:solidFill>
                  <a:srgbClr val="222222"/>
                </a:solidFill>
                <a:effectLst/>
                <a:latin typeface="Lato"/>
              </a:rPr>
              <a:t>, is a new approach to teaching children about relationships and health</a:t>
            </a:r>
            <a:r>
              <a:rPr lang="en-US" b="0" i="0">
                <a:solidFill>
                  <a:srgbClr val="222222"/>
                </a:solidFill>
                <a:effectLst/>
                <a:latin typeface="Lato"/>
              </a:rPr>
              <a:t>.</a:t>
            </a:r>
            <a:endParaRPr lang="en-GB" dirty="0"/>
          </a:p>
        </p:txBody>
      </p:sp>
      <p:sp>
        <p:nvSpPr>
          <p:cNvPr id="5" name="TextBox 4">
            <a:extLst>
              <a:ext uri="{FF2B5EF4-FFF2-40B4-BE49-F238E27FC236}">
                <a16:creationId xmlns:a16="http://schemas.microsoft.com/office/drawing/2014/main" id="{9876AB0C-6BE6-4E50-8689-C4A0473904F2}"/>
              </a:ext>
            </a:extLst>
          </p:cNvPr>
          <p:cNvSpPr txBox="1"/>
          <p:nvPr/>
        </p:nvSpPr>
        <p:spPr>
          <a:xfrm>
            <a:off x="196787" y="1854433"/>
            <a:ext cx="11798425" cy="3785652"/>
          </a:xfrm>
          <a:prstGeom prst="rect">
            <a:avLst/>
          </a:prstGeom>
          <a:noFill/>
        </p:spPr>
        <p:txBody>
          <a:bodyPr wrap="square">
            <a:spAutoFit/>
          </a:bodyPr>
          <a:lstStyle/>
          <a:p>
            <a:pPr algn="just"/>
            <a:r>
              <a:rPr lang="en-US" sz="2400" b="0" i="0" dirty="0">
                <a:solidFill>
                  <a:srgbClr val="222222"/>
                </a:solidFill>
                <a:effectLst/>
                <a:latin typeface="Lato"/>
              </a:rPr>
              <a:t>The current curriculum has not been updated for 20 years. So much change has happened since then. Children need to learn what is relevant to them and the world they are growing up in.</a:t>
            </a:r>
          </a:p>
          <a:p>
            <a:pPr algn="just"/>
            <a:r>
              <a:rPr lang="en-US" sz="2400" b="0" i="0" dirty="0">
                <a:solidFill>
                  <a:srgbClr val="222222"/>
                </a:solidFill>
                <a:effectLst/>
                <a:latin typeface="Lato"/>
              </a:rPr>
              <a:t>The new Relationships and Health Education curriculum is designed to:</a:t>
            </a:r>
          </a:p>
          <a:p>
            <a:pPr algn="just"/>
            <a:endParaRPr lang="en-US" sz="2400" b="0" i="0" dirty="0">
              <a:solidFill>
                <a:srgbClr val="222222"/>
              </a:solidFill>
              <a:effectLst/>
              <a:latin typeface="Lato"/>
            </a:endParaRPr>
          </a:p>
          <a:p>
            <a:pPr algn="just">
              <a:buFont typeface="Arial" panose="020B0604020202020204" pitchFamily="34" charset="0"/>
              <a:buChar char="•"/>
            </a:pPr>
            <a:r>
              <a:rPr lang="en-US" sz="2400" b="0" i="0" dirty="0">
                <a:solidFill>
                  <a:srgbClr val="222222"/>
                </a:solidFill>
                <a:effectLst/>
                <a:latin typeface="Lato"/>
              </a:rPr>
              <a:t>Help all children grow up healthy, happy and safe.</a:t>
            </a:r>
          </a:p>
          <a:p>
            <a:pPr algn="just">
              <a:buFont typeface="Arial" panose="020B0604020202020204" pitchFamily="34" charset="0"/>
              <a:buChar char="•"/>
            </a:pPr>
            <a:r>
              <a:rPr lang="en-US" sz="2400" b="0" i="0" dirty="0">
                <a:solidFill>
                  <a:srgbClr val="222222"/>
                </a:solidFill>
                <a:effectLst/>
                <a:latin typeface="Lato"/>
              </a:rPr>
              <a:t>Give all children the knowledge to make informed decisions about their wellbeing, health and relationships.</a:t>
            </a:r>
          </a:p>
          <a:p>
            <a:pPr algn="just">
              <a:buFont typeface="Arial" panose="020B0604020202020204" pitchFamily="34" charset="0"/>
              <a:buChar char="•"/>
            </a:pPr>
            <a:r>
              <a:rPr lang="en-US" sz="2400" b="0" i="0" dirty="0">
                <a:solidFill>
                  <a:srgbClr val="222222"/>
                </a:solidFill>
                <a:effectLst/>
                <a:latin typeface="Lato"/>
              </a:rPr>
              <a:t>Support all children to manage the challenges and opportunities of modern Britain.</a:t>
            </a:r>
          </a:p>
          <a:p>
            <a:pPr algn="just">
              <a:buFont typeface="Arial" panose="020B0604020202020204" pitchFamily="34" charset="0"/>
              <a:buChar char="•"/>
            </a:pPr>
            <a:r>
              <a:rPr lang="en-US" sz="2400" b="0" i="0" dirty="0">
                <a:solidFill>
                  <a:srgbClr val="222222"/>
                </a:solidFill>
                <a:effectLst/>
                <a:latin typeface="Lato"/>
              </a:rPr>
              <a:t>Prepare all children for a successful adult lives.</a:t>
            </a:r>
          </a:p>
        </p:txBody>
      </p:sp>
    </p:spTree>
    <p:extLst>
      <p:ext uri="{BB962C8B-B14F-4D97-AF65-F5344CB8AC3E}">
        <p14:creationId xmlns:p14="http://schemas.microsoft.com/office/powerpoint/2010/main" val="976422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3FE9996-7EAC-4679-B37D-C1045F42F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761DF1FE-5CC8-43D2-A76C-93C76EEDE1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a:extLst>
              <a:ext uri="{FF2B5EF4-FFF2-40B4-BE49-F238E27FC236}">
                <a16:creationId xmlns:a16="http://schemas.microsoft.com/office/drawing/2014/main" id="{E161BEBD-A23C-409E-ABC7-73F9EDC02F2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6" name="Rectangle 15">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Box 2">
            <a:extLst>
              <a:ext uri="{FF2B5EF4-FFF2-40B4-BE49-F238E27FC236}">
                <a16:creationId xmlns:a16="http://schemas.microsoft.com/office/drawing/2014/main" id="{927D57F2-32BE-46C8-9F95-71FD95D59DB0}"/>
              </a:ext>
            </a:extLst>
          </p:cNvPr>
          <p:cNvSpPr txBox="1"/>
          <p:nvPr/>
        </p:nvSpPr>
        <p:spPr>
          <a:xfrm>
            <a:off x="492370" y="605896"/>
            <a:ext cx="3084844" cy="5646208"/>
          </a:xfrm>
          <a:prstGeom prst="rect">
            <a:avLst/>
          </a:prstGeom>
        </p:spPr>
        <p:txBody>
          <a:bodyPr vert="horz" lIns="91440" tIns="45720" rIns="91440" bIns="45720" rtlCol="0" anchor="ctr">
            <a:normAutofit/>
          </a:bodyPr>
          <a:lstStyle/>
          <a:p>
            <a:pPr defTabSz="914400">
              <a:lnSpc>
                <a:spcPct val="85000"/>
              </a:lnSpc>
              <a:spcBef>
                <a:spcPct val="0"/>
              </a:spcBef>
              <a:spcAft>
                <a:spcPts val="600"/>
              </a:spcAft>
            </a:pPr>
            <a:r>
              <a:rPr lang="en-US" sz="3600" spc="-50" dirty="0">
                <a:solidFill>
                  <a:srgbClr val="FFFFFF"/>
                </a:solidFill>
                <a:latin typeface="+mj-lt"/>
                <a:ea typeface="+mj-ea"/>
                <a:cs typeface="+mj-cs"/>
              </a:rPr>
              <a:t>Why are LBGT issues included?</a:t>
            </a:r>
          </a:p>
        </p:txBody>
      </p:sp>
      <p:sp>
        <p:nvSpPr>
          <p:cNvPr id="20" name="Rectangle 19">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TextBox 4">
            <a:extLst>
              <a:ext uri="{FF2B5EF4-FFF2-40B4-BE49-F238E27FC236}">
                <a16:creationId xmlns:a16="http://schemas.microsoft.com/office/drawing/2014/main" id="{27E451E4-C49D-42BF-A115-9B42BFB140D7}"/>
              </a:ext>
            </a:extLst>
          </p:cNvPr>
          <p:cNvSpPr txBox="1"/>
          <p:nvPr/>
        </p:nvSpPr>
        <p:spPr>
          <a:xfrm>
            <a:off x="4278376" y="605896"/>
            <a:ext cx="7583278" cy="5646208"/>
          </a:xfrm>
          <a:prstGeom prst="rect">
            <a:avLst/>
          </a:prstGeom>
        </p:spPr>
        <p:txBody>
          <a:bodyPr vert="horz" lIns="0" tIns="45720" rIns="0" bIns="45720" rtlCol="0" anchor="ctr">
            <a:noAutofit/>
          </a:bodyPr>
          <a:lstStyle/>
          <a:p>
            <a:pPr defTabSz="914400">
              <a:lnSpc>
                <a:spcPct val="90000"/>
              </a:lnSpc>
              <a:spcAft>
                <a:spcPts val="600"/>
              </a:spcAft>
              <a:buClr>
                <a:schemeClr val="accent1"/>
              </a:buClr>
              <a:buFont typeface="Calibri" panose="020F0502020204030204" pitchFamily="34" charset="0"/>
            </a:pPr>
            <a:r>
              <a:rPr lang="en-US" dirty="0">
                <a:solidFill>
                  <a:schemeClr val="tx1">
                    <a:lumMod val="75000"/>
                    <a:lumOff val="25000"/>
                  </a:schemeClr>
                </a:solidFill>
              </a:rPr>
              <a:t>There has been much mis-information in the media about how LGBT+ issues are to be taught within the Relationships, Health and Sex Education curriculum in primary schools. We believe that all pupils should be taught about the society in which they are growing up. Relationships Education is designed to foster respect for others and for difference and educate pupils about healthy relationships. We also believe that children should receive teaching on LGBT content during their school years. Teaching children about the society that we live in and the different types of loving, healthy relationships that exist is very important. </a:t>
            </a:r>
          </a:p>
          <a:p>
            <a:pPr defTabSz="914400">
              <a:lnSpc>
                <a:spcPct val="90000"/>
              </a:lnSpc>
              <a:spcAft>
                <a:spcPts val="600"/>
              </a:spcAft>
              <a:buClr>
                <a:schemeClr val="accent1"/>
              </a:buClr>
              <a:buFont typeface="Calibri" panose="020F0502020204030204" pitchFamily="34" charset="0"/>
            </a:pPr>
            <a:endParaRPr lang="en-US" b="1" dirty="0">
              <a:solidFill>
                <a:schemeClr val="tx1">
                  <a:lumMod val="75000"/>
                  <a:lumOff val="25000"/>
                </a:schemeClr>
              </a:solidFill>
            </a:endParaRPr>
          </a:p>
          <a:p>
            <a:pPr defTabSz="914400">
              <a:lnSpc>
                <a:spcPct val="90000"/>
              </a:lnSpc>
              <a:spcAft>
                <a:spcPts val="600"/>
              </a:spcAft>
              <a:buClr>
                <a:schemeClr val="accent1"/>
              </a:buClr>
              <a:buFont typeface="Calibri" panose="020F0502020204030204" pitchFamily="34" charset="0"/>
            </a:pPr>
            <a:r>
              <a:rPr lang="en-US" b="1" dirty="0">
                <a:solidFill>
                  <a:schemeClr val="tx1">
                    <a:lumMod val="75000"/>
                    <a:lumOff val="25000"/>
                  </a:schemeClr>
                </a:solidFill>
              </a:rPr>
              <a:t>The DFE have stated:</a:t>
            </a:r>
          </a:p>
          <a:p>
            <a:pPr defTabSz="914400">
              <a:lnSpc>
                <a:spcPct val="90000"/>
              </a:lnSpc>
              <a:spcAft>
                <a:spcPts val="600"/>
              </a:spcAft>
              <a:buClr>
                <a:schemeClr val="accent1"/>
              </a:buClr>
              <a:buFont typeface="Calibri" panose="020F0502020204030204" pitchFamily="34" charset="0"/>
            </a:pPr>
            <a:r>
              <a:rPr lang="en-US" dirty="0">
                <a:solidFill>
                  <a:schemeClr val="tx1">
                    <a:lumMod val="75000"/>
                    <a:lumOff val="25000"/>
                  </a:schemeClr>
                </a:solidFill>
              </a:rPr>
              <a:t>“Pupils should be able to understand the world in which they are growing up, which means understanding that some people are LGBT, that this should be respected in British society, and that the law affords them and their relationships recognition and protections” </a:t>
            </a:r>
          </a:p>
          <a:p>
            <a:pPr defTabSz="914400">
              <a:lnSpc>
                <a:spcPct val="90000"/>
              </a:lnSpc>
              <a:spcAft>
                <a:spcPts val="600"/>
              </a:spcAft>
              <a:buClr>
                <a:schemeClr val="accent1"/>
              </a:buClr>
              <a:buFont typeface="Calibri" panose="020F0502020204030204" pitchFamily="34" charset="0"/>
            </a:pPr>
            <a:endParaRPr lang="en-US" dirty="0">
              <a:solidFill>
                <a:schemeClr val="tx1">
                  <a:lumMod val="75000"/>
                  <a:lumOff val="25000"/>
                </a:schemeClr>
              </a:solidFill>
            </a:endParaRPr>
          </a:p>
          <a:p>
            <a:pPr defTabSz="914400">
              <a:lnSpc>
                <a:spcPct val="90000"/>
              </a:lnSpc>
              <a:spcAft>
                <a:spcPts val="600"/>
              </a:spcAft>
              <a:buClr>
                <a:schemeClr val="accent1"/>
              </a:buClr>
              <a:buFont typeface="Calibri" panose="020F0502020204030204" pitchFamily="34" charset="0"/>
            </a:pPr>
            <a:r>
              <a:rPr lang="en-US" dirty="0">
                <a:solidFill>
                  <a:schemeClr val="tx1">
                    <a:lumMod val="75000"/>
                    <a:lumOff val="25000"/>
                  </a:schemeClr>
                </a:solidFill>
              </a:rPr>
              <a:t>Sexual orientation is a protected characteristic, as defined by the Equality Act 2010, and therefore it is illegal to show prejudices against anyone for it.</a:t>
            </a:r>
          </a:p>
          <a:p>
            <a:pPr defTabSz="914400">
              <a:lnSpc>
                <a:spcPct val="90000"/>
              </a:lnSpc>
              <a:spcAft>
                <a:spcPts val="600"/>
              </a:spcAft>
              <a:buClr>
                <a:schemeClr val="accent1"/>
              </a:buClr>
              <a:buFont typeface="Calibri" panose="020F0502020204030204" pitchFamily="34" charset="0"/>
            </a:pPr>
            <a:endParaRPr lang="en-US" dirty="0">
              <a:solidFill>
                <a:schemeClr val="tx1">
                  <a:lumMod val="75000"/>
                  <a:lumOff val="25000"/>
                </a:schemeClr>
              </a:solidFill>
            </a:endParaRPr>
          </a:p>
          <a:p>
            <a:pPr defTabSz="914400">
              <a:lnSpc>
                <a:spcPct val="90000"/>
              </a:lnSpc>
              <a:spcAft>
                <a:spcPts val="600"/>
              </a:spcAft>
              <a:buClr>
                <a:schemeClr val="accent1"/>
              </a:buClr>
              <a:buFont typeface="Calibri" panose="020F0502020204030204" pitchFamily="34" charset="0"/>
            </a:pPr>
            <a:r>
              <a:rPr lang="en-US" dirty="0">
                <a:solidFill>
                  <a:schemeClr val="tx1">
                    <a:lumMod val="75000"/>
                    <a:lumOff val="25000"/>
                  </a:schemeClr>
                </a:solidFill>
              </a:rPr>
              <a:t>Throughout our school we show respect for others and celebrated our differences.</a:t>
            </a:r>
          </a:p>
        </p:txBody>
      </p:sp>
    </p:spTree>
    <p:extLst>
      <p:ext uri="{BB962C8B-B14F-4D97-AF65-F5344CB8AC3E}">
        <p14:creationId xmlns:p14="http://schemas.microsoft.com/office/powerpoint/2010/main" val="1300906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2475" y="977207"/>
            <a:ext cx="11529525" cy="455351"/>
          </a:xfrm>
        </p:spPr>
        <p:txBody>
          <a:bodyPr>
            <a:normAutofit fontScale="90000"/>
          </a:bodyPr>
          <a:lstStyle/>
          <a:p>
            <a:r>
              <a:rPr lang="en-GB" dirty="0">
                <a:solidFill>
                  <a:schemeClr val="tx1">
                    <a:lumMod val="95000"/>
                    <a:lumOff val="5000"/>
                  </a:schemeClr>
                </a:solidFill>
              </a:rPr>
              <a:t>Schools must comply with The Equality Act 2010</a:t>
            </a:r>
            <a:br>
              <a:rPr lang="en-GB" dirty="0">
                <a:solidFill>
                  <a:schemeClr val="tx1">
                    <a:lumMod val="95000"/>
                    <a:lumOff val="5000"/>
                  </a:schemeClr>
                </a:solidFill>
              </a:rPr>
            </a:br>
            <a:endParaRPr lang="en-GB" dirty="0">
              <a:solidFill>
                <a:schemeClr val="tx1">
                  <a:lumMod val="95000"/>
                  <a:lumOff val="5000"/>
                </a:schemeClr>
              </a:solidFill>
            </a:endParaRPr>
          </a:p>
        </p:txBody>
      </p:sp>
      <p:sp>
        <p:nvSpPr>
          <p:cNvPr id="3" name="Content Placeholder 2"/>
          <p:cNvSpPr>
            <a:spLocks noGrp="1"/>
          </p:cNvSpPr>
          <p:nvPr>
            <p:ph idx="1"/>
          </p:nvPr>
        </p:nvSpPr>
        <p:spPr>
          <a:xfrm>
            <a:off x="4637039" y="2420444"/>
            <a:ext cx="7035969" cy="5192094"/>
          </a:xfrm>
        </p:spPr>
        <p:txBody>
          <a:bodyPr>
            <a:normAutofit/>
          </a:bodyPr>
          <a:lstStyle/>
          <a:p>
            <a:pPr>
              <a:lnSpc>
                <a:spcPct val="100000"/>
              </a:lnSpc>
              <a:spcAft>
                <a:spcPts val="1200"/>
              </a:spcAft>
            </a:pPr>
            <a:r>
              <a:rPr lang="en-GB" dirty="0">
                <a:solidFill>
                  <a:schemeClr val="tx1">
                    <a:lumMod val="75000"/>
                    <a:lumOff val="25000"/>
                  </a:schemeClr>
                </a:solidFill>
              </a:rPr>
              <a:t>‘Schools must not unlawfully discriminate against pupils because of their age, sex, race, disability, religion or belief, gender reassignment…or sexual orientation (protected characteristics)</a:t>
            </a:r>
          </a:p>
          <a:p>
            <a:pPr>
              <a:lnSpc>
                <a:spcPct val="100000"/>
              </a:lnSpc>
              <a:spcAft>
                <a:spcPts val="1200"/>
              </a:spcAft>
            </a:pPr>
            <a:r>
              <a:rPr lang="en-GB" dirty="0">
                <a:solidFill>
                  <a:schemeClr val="tx1">
                    <a:lumMod val="75000"/>
                    <a:lumOff val="25000"/>
                  </a:schemeClr>
                </a:solidFill>
              </a:rPr>
              <a:t>‘Schools should be alive to issues such as everyday sexism, misogyny, homophobia and gender stereotypes and take positive action to build a culture where these are not tolerated’</a:t>
            </a:r>
          </a:p>
          <a:p>
            <a:pPr marL="0" indent="0">
              <a:lnSpc>
                <a:spcPct val="100000"/>
              </a:lnSpc>
              <a:spcAft>
                <a:spcPts val="1200"/>
              </a:spcAft>
              <a:buNone/>
            </a:pPr>
            <a:r>
              <a:rPr lang="en-GB" dirty="0">
                <a:solidFill>
                  <a:schemeClr val="tx1">
                    <a:lumMod val="75000"/>
                    <a:lumOff val="25000"/>
                  </a:schemeClr>
                </a:solidFill>
              </a:rPr>
              <a:t>PSHE is a key part of this. All children are valued and included.</a:t>
            </a:r>
          </a:p>
          <a:p>
            <a:pPr>
              <a:lnSpc>
                <a:spcPct val="100000"/>
              </a:lnSpc>
              <a:spcAft>
                <a:spcPts val="1200"/>
              </a:spcAft>
            </a:pPr>
            <a:endParaRPr lang="en-GB" dirty="0">
              <a:solidFill>
                <a:schemeClr val="tx1">
                  <a:lumMod val="75000"/>
                  <a:lumOff val="25000"/>
                </a:schemeClr>
              </a:solidFill>
            </a:endParaRPr>
          </a:p>
          <a:p>
            <a:pPr marL="342900" indent="-342900">
              <a:lnSpc>
                <a:spcPct val="100000"/>
              </a:lnSpc>
              <a:spcAft>
                <a:spcPts val="1200"/>
              </a:spcAft>
            </a:pPr>
            <a:endParaRPr lang="en-GB" dirty="0">
              <a:solidFill>
                <a:schemeClr val="tx1">
                  <a:lumMod val="75000"/>
                  <a:lumOff val="25000"/>
                </a:schemeClr>
              </a:solidFill>
            </a:endParaRPr>
          </a:p>
          <a:p>
            <a:pPr marL="342900" indent="-342900">
              <a:lnSpc>
                <a:spcPct val="100000"/>
              </a:lnSpc>
              <a:spcAft>
                <a:spcPts val="1200"/>
              </a:spcAft>
            </a:pPr>
            <a:endParaRPr lang="en-GB" sz="2000" dirty="0">
              <a:solidFill>
                <a:schemeClr val="tx1">
                  <a:lumMod val="75000"/>
                  <a:lumOff val="25000"/>
                </a:schemeClr>
              </a:solidFill>
            </a:endParaRPr>
          </a:p>
        </p:txBody>
      </p:sp>
      <p:pic>
        <p:nvPicPr>
          <p:cNvPr id="9" name="Picture 8">
            <a:extLst>
              <a:ext uri="{FF2B5EF4-FFF2-40B4-BE49-F238E27FC236}">
                <a16:creationId xmlns:a16="http://schemas.microsoft.com/office/drawing/2014/main" id="{027A3B00-7FED-4814-872A-142869010DC2}"/>
              </a:ext>
            </a:extLst>
          </p:cNvPr>
          <p:cNvPicPr>
            <a:picLocks noChangeAspect="1"/>
          </p:cNvPicPr>
          <p:nvPr/>
        </p:nvPicPr>
        <p:blipFill>
          <a:blip r:embed="rId3"/>
          <a:stretch>
            <a:fillRect/>
          </a:stretch>
        </p:blipFill>
        <p:spPr>
          <a:xfrm rot="-840000">
            <a:off x="979881" y="1170994"/>
            <a:ext cx="3196269" cy="4789824"/>
          </a:xfrm>
          <a:prstGeom prst="rect">
            <a:avLst/>
          </a:prstGeom>
        </p:spPr>
      </p:pic>
    </p:spTree>
    <p:extLst>
      <p:ext uri="{BB962C8B-B14F-4D97-AF65-F5344CB8AC3E}">
        <p14:creationId xmlns:p14="http://schemas.microsoft.com/office/powerpoint/2010/main" val="2630802906"/>
      </p:ext>
    </p:extLst>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5000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1+#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5EFFE7B9-9C17-3142-93A4-CADEABA1F68B}"/>
              </a:ext>
            </a:extLst>
          </p:cNvPr>
          <p:cNvSpPr/>
          <p:nvPr/>
        </p:nvSpPr>
        <p:spPr>
          <a:xfrm>
            <a:off x="5288994" y="365125"/>
            <a:ext cx="3200400" cy="6869963"/>
          </a:xfrm>
          <a:prstGeom prst="rect">
            <a:avLst/>
          </a:prstGeom>
          <a:gradFill flip="none" rotWithShape="1">
            <a:gsLst>
              <a:gs pos="30000">
                <a:schemeClr val="bg1"/>
              </a:gs>
              <a:gs pos="0">
                <a:srgbClr val="F9F9FA">
                  <a:lumMod val="100000"/>
                  <a:alpha val="0"/>
                </a:srgbClr>
              </a:gs>
              <a:gs pos="52000">
                <a:schemeClr val="bg1"/>
              </a:gs>
              <a:gs pos="99000">
                <a:schemeClr val="bg1">
                  <a:lumMod val="95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28" name="Content Placeholder 2">
            <a:extLst>
              <a:ext uri="{FF2B5EF4-FFF2-40B4-BE49-F238E27FC236}">
                <a16:creationId xmlns:a16="http://schemas.microsoft.com/office/drawing/2014/main" id="{8C77DF17-C5E6-C840-A35B-5AE8B6F1AF9F}"/>
              </a:ext>
            </a:extLst>
          </p:cNvPr>
          <p:cNvSpPr txBox="1">
            <a:spLocks/>
          </p:cNvSpPr>
          <p:nvPr/>
        </p:nvSpPr>
        <p:spPr>
          <a:xfrm>
            <a:off x="838201" y="2922813"/>
            <a:ext cx="8519512" cy="345243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800" b="0" i="0" u="none" strike="noStrike" kern="1200" cap="none" spc="0" normalizeH="0" baseline="0" noProof="0" dirty="0">
              <a:ln>
                <a:noFill/>
              </a:ln>
              <a:solidFill>
                <a:srgbClr val="47808B"/>
              </a:solidFill>
              <a:effectLst/>
              <a:uLnTx/>
              <a:uFillTx/>
              <a:latin typeface="Calibri Light" panose="020F0302020204030204"/>
              <a:ea typeface="+mn-ea"/>
              <a:cs typeface="+mn-cs"/>
            </a:endParaRPr>
          </a:p>
        </p:txBody>
      </p:sp>
      <p:sp>
        <p:nvSpPr>
          <p:cNvPr id="2" name="Title 1">
            <a:extLst>
              <a:ext uri="{FF2B5EF4-FFF2-40B4-BE49-F238E27FC236}">
                <a16:creationId xmlns:a16="http://schemas.microsoft.com/office/drawing/2014/main" id="{B62BF21E-A449-C140-A678-6C0D77CC15CC}"/>
              </a:ext>
            </a:extLst>
          </p:cNvPr>
          <p:cNvSpPr>
            <a:spLocks noGrp="1"/>
          </p:cNvSpPr>
          <p:nvPr>
            <p:ph type="title"/>
          </p:nvPr>
        </p:nvSpPr>
        <p:spPr/>
        <p:txBody>
          <a:bodyPr>
            <a:normAutofit/>
          </a:bodyPr>
          <a:lstStyle/>
          <a:p>
            <a:r>
              <a:rPr lang="en-US" sz="4000" dirty="0">
                <a:solidFill>
                  <a:srgbClr val="B91A70"/>
                </a:solidFill>
                <a:latin typeface="+mn-lt"/>
              </a:rPr>
              <a:t>So, what, where, when and how </a:t>
            </a:r>
            <a:br>
              <a:rPr lang="en-US" sz="4000" dirty="0">
                <a:solidFill>
                  <a:srgbClr val="B91A70"/>
                </a:solidFill>
                <a:latin typeface="+mn-lt"/>
              </a:rPr>
            </a:br>
            <a:r>
              <a:rPr lang="en-US" sz="4000" dirty="0">
                <a:solidFill>
                  <a:srgbClr val="B91A70"/>
                </a:solidFill>
                <a:latin typeface="+mn-lt"/>
              </a:rPr>
              <a:t>do we do this?…</a:t>
            </a:r>
          </a:p>
        </p:txBody>
      </p:sp>
      <p:pic>
        <p:nvPicPr>
          <p:cNvPr id="4" name="Picture 3">
            <a:extLst>
              <a:ext uri="{FF2B5EF4-FFF2-40B4-BE49-F238E27FC236}">
                <a16:creationId xmlns:a16="http://schemas.microsoft.com/office/drawing/2014/main" id="{4B2CC9C0-E2D5-6748-955C-14C85859CD78}"/>
              </a:ext>
            </a:extLst>
          </p:cNvPr>
          <p:cNvPicPr>
            <a:picLocks noChangeAspect="1"/>
          </p:cNvPicPr>
          <p:nvPr/>
        </p:nvPicPr>
        <p:blipFill>
          <a:blip r:embed="rId3"/>
          <a:stretch>
            <a:fillRect/>
          </a:stretch>
        </p:blipFill>
        <p:spPr>
          <a:xfrm>
            <a:off x="4648321" y="1065483"/>
            <a:ext cx="7789912" cy="5193274"/>
          </a:xfrm>
          <a:prstGeom prst="rect">
            <a:avLst/>
          </a:prstGeom>
        </p:spPr>
      </p:pic>
    </p:spTree>
    <p:extLst>
      <p:ext uri="{BB962C8B-B14F-4D97-AF65-F5344CB8AC3E}">
        <p14:creationId xmlns:p14="http://schemas.microsoft.com/office/powerpoint/2010/main" val="1056675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5542" y="365125"/>
            <a:ext cx="10515600" cy="1325563"/>
          </a:xfrm>
        </p:spPr>
        <p:txBody>
          <a:bodyPr>
            <a:normAutofit/>
          </a:bodyPr>
          <a:lstStyle/>
          <a:p>
            <a:r>
              <a:rPr lang="en-GB" dirty="0">
                <a:solidFill>
                  <a:srgbClr val="B91A70"/>
                </a:solidFill>
                <a:latin typeface="+mn-lt"/>
              </a:rPr>
              <a:t>Whole-school approach from 3-16</a:t>
            </a:r>
          </a:p>
        </p:txBody>
      </p:sp>
      <p:sp>
        <p:nvSpPr>
          <p:cNvPr id="9" name="Content Placeholder 8">
            <a:extLst>
              <a:ext uri="{FF2B5EF4-FFF2-40B4-BE49-F238E27FC236}">
                <a16:creationId xmlns:a16="http://schemas.microsoft.com/office/drawing/2014/main" id="{AB83C1F3-36F0-7045-AFF6-BA3F51AD4F4B}"/>
              </a:ext>
            </a:extLst>
          </p:cNvPr>
          <p:cNvSpPr>
            <a:spLocks noGrp="1"/>
          </p:cNvSpPr>
          <p:nvPr>
            <p:ph sz="half" idx="1"/>
          </p:nvPr>
        </p:nvSpPr>
        <p:spPr/>
        <p:txBody>
          <a:bodyPr>
            <a:normAutofit/>
          </a:bodyPr>
          <a:lstStyle/>
          <a:p>
            <a:pPr marL="0" indent="0">
              <a:spcAft>
                <a:spcPts val="600"/>
              </a:spcAft>
              <a:buNone/>
            </a:pPr>
            <a:r>
              <a:rPr lang="en-GB" sz="3200" b="1" dirty="0">
                <a:ln w="3175" cmpd="sng">
                  <a:solidFill>
                    <a:schemeClr val="tx1">
                      <a:lumMod val="50000"/>
                      <a:lumOff val="50000"/>
                      <a:alpha val="30000"/>
                    </a:schemeClr>
                  </a:solidFill>
                </a:ln>
                <a:solidFill>
                  <a:schemeClr val="accent2"/>
                </a:solidFill>
                <a:cs typeface="Arial"/>
              </a:rPr>
              <a:t>Being Me in My World</a:t>
            </a:r>
          </a:p>
          <a:p>
            <a:pPr marL="0" indent="0">
              <a:spcAft>
                <a:spcPts val="600"/>
              </a:spcAft>
              <a:buNone/>
            </a:pPr>
            <a:r>
              <a:rPr lang="en-GB" sz="3200" b="1" dirty="0">
                <a:ln w="3175" cmpd="sng">
                  <a:solidFill>
                    <a:schemeClr val="tx1">
                      <a:lumMod val="50000"/>
                      <a:lumOff val="50000"/>
                      <a:alpha val="30000"/>
                    </a:schemeClr>
                  </a:solidFill>
                </a:ln>
                <a:solidFill>
                  <a:srgbClr val="D56788"/>
                </a:solidFill>
                <a:cs typeface="Arial"/>
              </a:rPr>
              <a:t>Celebrating Difference</a:t>
            </a:r>
          </a:p>
          <a:p>
            <a:pPr marL="0" indent="0">
              <a:spcAft>
                <a:spcPts val="600"/>
              </a:spcAft>
              <a:buNone/>
            </a:pPr>
            <a:r>
              <a:rPr lang="en-GB" sz="3200" b="1" dirty="0">
                <a:ln w="3175" cmpd="sng">
                  <a:solidFill>
                    <a:schemeClr val="tx1">
                      <a:lumMod val="50000"/>
                      <a:lumOff val="50000"/>
                      <a:alpha val="30000"/>
                    </a:schemeClr>
                  </a:solidFill>
                </a:ln>
                <a:solidFill>
                  <a:srgbClr val="992186"/>
                </a:solidFill>
                <a:cs typeface="Arial"/>
              </a:rPr>
              <a:t>Dreams and Goals  </a:t>
            </a:r>
          </a:p>
          <a:p>
            <a:pPr marL="0" indent="0">
              <a:spcAft>
                <a:spcPts val="600"/>
              </a:spcAft>
              <a:buNone/>
            </a:pPr>
            <a:r>
              <a:rPr lang="en-GB" sz="3200" b="1" dirty="0">
                <a:ln w="3175" cmpd="sng">
                  <a:solidFill>
                    <a:schemeClr val="tx1">
                      <a:lumMod val="50000"/>
                      <a:lumOff val="50000"/>
                      <a:alpha val="30000"/>
                    </a:schemeClr>
                  </a:solidFill>
                </a:ln>
                <a:solidFill>
                  <a:schemeClr val="accent1"/>
                </a:solidFill>
                <a:cs typeface="Arial"/>
              </a:rPr>
              <a:t>Healthy Me</a:t>
            </a:r>
          </a:p>
          <a:p>
            <a:pPr marL="0" indent="0">
              <a:spcAft>
                <a:spcPts val="600"/>
              </a:spcAft>
              <a:buNone/>
            </a:pPr>
            <a:r>
              <a:rPr lang="en-GB" sz="3200" b="1" dirty="0">
                <a:ln w="3175" cmpd="sng">
                  <a:solidFill>
                    <a:schemeClr val="tx1">
                      <a:lumMod val="50000"/>
                      <a:lumOff val="50000"/>
                      <a:alpha val="30000"/>
                    </a:schemeClr>
                  </a:solidFill>
                </a:ln>
                <a:solidFill>
                  <a:schemeClr val="accent6"/>
                </a:solidFill>
                <a:cs typeface="Arial"/>
              </a:rPr>
              <a:t>Relationships</a:t>
            </a:r>
          </a:p>
          <a:p>
            <a:pPr marL="0" indent="0">
              <a:spcAft>
                <a:spcPts val="600"/>
              </a:spcAft>
              <a:buNone/>
            </a:pPr>
            <a:r>
              <a:rPr lang="en-GB" sz="3200" b="1" dirty="0">
                <a:ln w="3175" cmpd="sng">
                  <a:solidFill>
                    <a:schemeClr val="tx1">
                      <a:lumMod val="50000"/>
                      <a:lumOff val="50000"/>
                      <a:alpha val="30000"/>
                    </a:schemeClr>
                  </a:solidFill>
                </a:ln>
                <a:solidFill>
                  <a:srgbClr val="FF0000"/>
                </a:solidFill>
                <a:cs typeface="Arial"/>
              </a:rPr>
              <a:t>Changing Me</a:t>
            </a:r>
          </a:p>
        </p:txBody>
      </p:sp>
      <p:sp>
        <p:nvSpPr>
          <p:cNvPr id="4" name="Content Placeholder 3"/>
          <p:cNvSpPr>
            <a:spLocks noGrp="1"/>
          </p:cNvSpPr>
          <p:nvPr>
            <p:ph sz="half" idx="2"/>
          </p:nvPr>
        </p:nvSpPr>
        <p:spPr>
          <a:xfrm>
            <a:off x="7684820" y="1734101"/>
            <a:ext cx="4129148" cy="4486275"/>
          </a:xfrm>
        </p:spPr>
        <p:txBody>
          <a:bodyPr>
            <a:normAutofit/>
          </a:bodyPr>
          <a:lstStyle/>
          <a:p>
            <a:r>
              <a:rPr lang="en-GB" dirty="0">
                <a:solidFill>
                  <a:schemeClr val="tx1">
                    <a:lumMod val="75000"/>
                    <a:lumOff val="25000"/>
                  </a:schemeClr>
                </a:solidFill>
              </a:rPr>
              <a:t>Relationships</a:t>
            </a:r>
          </a:p>
          <a:p>
            <a:r>
              <a:rPr lang="en-GB" dirty="0">
                <a:solidFill>
                  <a:schemeClr val="tx1">
                    <a:lumMod val="75000"/>
                    <a:lumOff val="25000"/>
                  </a:schemeClr>
                </a:solidFill>
              </a:rPr>
              <a:t>Values</a:t>
            </a:r>
          </a:p>
          <a:p>
            <a:r>
              <a:rPr lang="en-GB" dirty="0">
                <a:solidFill>
                  <a:schemeClr val="tx1">
                    <a:lumMod val="75000"/>
                    <a:lumOff val="25000"/>
                  </a:schemeClr>
                </a:solidFill>
              </a:rPr>
              <a:t>Mental health</a:t>
            </a:r>
          </a:p>
          <a:p>
            <a:r>
              <a:rPr lang="en-GB" dirty="0">
                <a:solidFill>
                  <a:schemeClr val="tx1">
                    <a:lumMod val="75000"/>
                    <a:lumOff val="25000"/>
                  </a:schemeClr>
                </a:solidFill>
              </a:rPr>
              <a:t>Self-esteem</a:t>
            </a:r>
          </a:p>
          <a:p>
            <a:r>
              <a:rPr lang="en-GB" dirty="0">
                <a:solidFill>
                  <a:schemeClr val="tx1">
                    <a:lumMod val="75000"/>
                    <a:lumOff val="25000"/>
                  </a:schemeClr>
                </a:solidFill>
              </a:rPr>
              <a:t>Social skills</a:t>
            </a:r>
          </a:p>
          <a:p>
            <a:r>
              <a:rPr lang="en-GB" dirty="0">
                <a:solidFill>
                  <a:schemeClr val="tx1">
                    <a:lumMod val="75000"/>
                    <a:lumOff val="25000"/>
                  </a:schemeClr>
                </a:solidFill>
              </a:rPr>
              <a:t>Safeguarding inc.</a:t>
            </a:r>
            <a:br>
              <a:rPr lang="en-GB" dirty="0">
                <a:solidFill>
                  <a:schemeClr val="tx1">
                    <a:lumMod val="75000"/>
                    <a:lumOff val="25000"/>
                  </a:schemeClr>
                </a:solidFill>
              </a:rPr>
            </a:br>
            <a:r>
              <a:rPr lang="en-GB" dirty="0">
                <a:solidFill>
                  <a:schemeClr val="tx1">
                    <a:lumMod val="75000"/>
                    <a:lumOff val="25000"/>
                  </a:schemeClr>
                </a:solidFill>
              </a:rPr>
              <a:t>Internet safety</a:t>
            </a:r>
          </a:p>
          <a:p>
            <a:pPr marL="0" indent="0">
              <a:buNone/>
            </a:pPr>
            <a:endParaRPr lang="en-GB" dirty="0">
              <a:solidFill>
                <a:schemeClr val="tx1">
                  <a:lumMod val="75000"/>
                  <a:lumOff val="25000"/>
                </a:schemeClr>
              </a:solidFill>
            </a:endParaRPr>
          </a:p>
        </p:txBody>
      </p:sp>
      <p:pic>
        <p:nvPicPr>
          <p:cNvPr id="6" name="Picture 5"/>
          <p:cNvPicPr>
            <a:picLocks noChangeAspect="1"/>
          </p:cNvPicPr>
          <p:nvPr/>
        </p:nvPicPr>
        <p:blipFill>
          <a:blip r:embed="rId3"/>
          <a:stretch>
            <a:fillRect/>
          </a:stretch>
        </p:blipFill>
        <p:spPr>
          <a:xfrm>
            <a:off x="9749394" y="524758"/>
            <a:ext cx="2206578" cy="929088"/>
          </a:xfrm>
          <a:prstGeom prst="rect">
            <a:avLst/>
          </a:prstGeom>
        </p:spPr>
      </p:pic>
      <p:sp>
        <p:nvSpPr>
          <p:cNvPr id="10" name="Arrow: Down 2">
            <a:extLst>
              <a:ext uri="{FF2B5EF4-FFF2-40B4-BE49-F238E27FC236}">
                <a16:creationId xmlns:a16="http://schemas.microsoft.com/office/drawing/2014/main" id="{D876E1D7-A949-054B-95F5-48D7B7815E84}"/>
              </a:ext>
            </a:extLst>
          </p:cNvPr>
          <p:cNvSpPr/>
          <p:nvPr/>
        </p:nvSpPr>
        <p:spPr>
          <a:xfrm>
            <a:off x="5674427" y="1813662"/>
            <a:ext cx="1406731" cy="3787038"/>
          </a:xfrm>
          <a:prstGeom prst="downArrow">
            <a:avLst>
              <a:gd name="adj1" fmla="val 40589"/>
              <a:gd name="adj2" fmla="val 59881"/>
            </a:avLst>
          </a:prstGeom>
          <a:solidFill>
            <a:srgbClr val="FFC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lstStyle/>
          <a:p>
            <a:pPr algn="ctr"/>
            <a:endParaRPr lang="en-GB" b="1">
              <a:ln/>
              <a:solidFill>
                <a:schemeClr val="accent4"/>
              </a:solidFill>
            </a:endParaRPr>
          </a:p>
        </p:txBody>
      </p:sp>
      <p:pic>
        <p:nvPicPr>
          <p:cNvPr id="13" name="Picture 12">
            <a:extLst>
              <a:ext uri="{FF2B5EF4-FFF2-40B4-BE49-F238E27FC236}">
                <a16:creationId xmlns:a16="http://schemas.microsoft.com/office/drawing/2014/main" id="{4272B127-9CCE-482F-9301-D1982E94439A}"/>
              </a:ext>
            </a:extLst>
          </p:cNvPr>
          <p:cNvPicPr>
            <a:picLocks noChangeAspect="1"/>
          </p:cNvPicPr>
          <p:nvPr/>
        </p:nvPicPr>
        <p:blipFill>
          <a:blip r:embed="rId4"/>
          <a:stretch>
            <a:fillRect/>
          </a:stretch>
        </p:blipFill>
        <p:spPr>
          <a:xfrm>
            <a:off x="8840709" y="4099048"/>
            <a:ext cx="3351291" cy="2234194"/>
          </a:xfrm>
          <a:prstGeom prst="rect">
            <a:avLst/>
          </a:prstGeom>
        </p:spPr>
      </p:pic>
    </p:spTree>
    <p:extLst>
      <p:ext uri="{BB962C8B-B14F-4D97-AF65-F5344CB8AC3E}">
        <p14:creationId xmlns:p14="http://schemas.microsoft.com/office/powerpoint/2010/main" val="2840569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p:cTn id="7" dur="500" fill="hold"/>
                                        <p:tgtEl>
                                          <p:spTgt spid="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9">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9">
                                            <p:txEl>
                                              <p:pRg st="0" end="0"/>
                                            </p:txEl>
                                          </p:spTgt>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anim calcmode="lin" valueType="num">
                                      <p:cBhvr>
                                        <p:cTn id="13" dur="500" fill="hold"/>
                                        <p:tgtEl>
                                          <p:spTgt spid="9">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9">
                                            <p:txEl>
                                              <p:pRg st="1" end="1"/>
                                            </p:txEl>
                                          </p:spTgt>
                                        </p:tgtEl>
                                        <p:attrNameLst>
                                          <p:attrName>ppt_h</p:attrName>
                                        </p:attrNameLst>
                                      </p:cBhvr>
                                      <p:tavLst>
                                        <p:tav tm="0">
                                          <p:val>
                                            <p:fltVal val="0"/>
                                          </p:val>
                                        </p:tav>
                                        <p:tav tm="100000">
                                          <p:val>
                                            <p:strVal val="#ppt_h"/>
                                          </p:val>
                                        </p:tav>
                                      </p:tavLst>
                                    </p:anim>
                                    <p:animEffect transition="in" filter="fade">
                                      <p:cBhvr>
                                        <p:cTn id="15" dur="500"/>
                                        <p:tgtEl>
                                          <p:spTgt spid="9">
                                            <p:txEl>
                                              <p:pRg st="1" end="1"/>
                                            </p:txEl>
                                          </p:spTgt>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anim calcmode="lin" valueType="num">
                                      <p:cBhvr>
                                        <p:cTn id="19" dur="500" fill="hold"/>
                                        <p:tgtEl>
                                          <p:spTgt spid="9">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9">
                                            <p:txEl>
                                              <p:pRg st="2" end="2"/>
                                            </p:txEl>
                                          </p:spTgt>
                                        </p:tgtEl>
                                        <p:attrNameLst>
                                          <p:attrName>ppt_h</p:attrName>
                                        </p:attrNameLst>
                                      </p:cBhvr>
                                      <p:tavLst>
                                        <p:tav tm="0">
                                          <p:val>
                                            <p:fltVal val="0"/>
                                          </p:val>
                                        </p:tav>
                                        <p:tav tm="100000">
                                          <p:val>
                                            <p:strVal val="#ppt_h"/>
                                          </p:val>
                                        </p:tav>
                                      </p:tavLst>
                                    </p:anim>
                                    <p:animEffect transition="in" filter="fade">
                                      <p:cBhvr>
                                        <p:cTn id="21" dur="500"/>
                                        <p:tgtEl>
                                          <p:spTgt spid="9">
                                            <p:txEl>
                                              <p:pRg st="2" end="2"/>
                                            </p:txEl>
                                          </p:spTgt>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9">
                                            <p:txEl>
                                              <p:pRg st="3" end="3"/>
                                            </p:txEl>
                                          </p:spTgt>
                                        </p:tgtEl>
                                        <p:attrNameLst>
                                          <p:attrName>style.visibility</p:attrName>
                                        </p:attrNameLst>
                                      </p:cBhvr>
                                      <p:to>
                                        <p:strVal val="visible"/>
                                      </p:to>
                                    </p:set>
                                    <p:anim calcmode="lin" valueType="num">
                                      <p:cBhvr>
                                        <p:cTn id="25" dur="500" fill="hold"/>
                                        <p:tgtEl>
                                          <p:spTgt spid="9">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9">
                                            <p:txEl>
                                              <p:pRg st="3" end="3"/>
                                            </p:txEl>
                                          </p:spTgt>
                                        </p:tgtEl>
                                        <p:attrNameLst>
                                          <p:attrName>ppt_h</p:attrName>
                                        </p:attrNameLst>
                                      </p:cBhvr>
                                      <p:tavLst>
                                        <p:tav tm="0">
                                          <p:val>
                                            <p:fltVal val="0"/>
                                          </p:val>
                                        </p:tav>
                                        <p:tav tm="100000">
                                          <p:val>
                                            <p:strVal val="#ppt_h"/>
                                          </p:val>
                                        </p:tav>
                                      </p:tavLst>
                                    </p:anim>
                                    <p:animEffect transition="in" filter="fade">
                                      <p:cBhvr>
                                        <p:cTn id="27" dur="500"/>
                                        <p:tgtEl>
                                          <p:spTgt spid="9">
                                            <p:txEl>
                                              <p:pRg st="3" end="3"/>
                                            </p:txEl>
                                          </p:spTgt>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9">
                                            <p:txEl>
                                              <p:pRg st="4" end="4"/>
                                            </p:txEl>
                                          </p:spTgt>
                                        </p:tgtEl>
                                        <p:attrNameLst>
                                          <p:attrName>style.visibility</p:attrName>
                                        </p:attrNameLst>
                                      </p:cBhvr>
                                      <p:to>
                                        <p:strVal val="visible"/>
                                      </p:to>
                                    </p:set>
                                    <p:anim calcmode="lin" valueType="num">
                                      <p:cBhvr>
                                        <p:cTn id="31" dur="500" fill="hold"/>
                                        <p:tgtEl>
                                          <p:spTgt spid="9">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9">
                                            <p:txEl>
                                              <p:pRg st="4" end="4"/>
                                            </p:txEl>
                                          </p:spTgt>
                                        </p:tgtEl>
                                        <p:attrNameLst>
                                          <p:attrName>ppt_h</p:attrName>
                                        </p:attrNameLst>
                                      </p:cBhvr>
                                      <p:tavLst>
                                        <p:tav tm="0">
                                          <p:val>
                                            <p:fltVal val="0"/>
                                          </p:val>
                                        </p:tav>
                                        <p:tav tm="100000">
                                          <p:val>
                                            <p:strVal val="#ppt_h"/>
                                          </p:val>
                                        </p:tav>
                                      </p:tavLst>
                                    </p:anim>
                                    <p:animEffect transition="in" filter="fade">
                                      <p:cBhvr>
                                        <p:cTn id="33" dur="500"/>
                                        <p:tgtEl>
                                          <p:spTgt spid="9">
                                            <p:txEl>
                                              <p:pRg st="4" end="4"/>
                                            </p:txEl>
                                          </p:spTgt>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9">
                                            <p:txEl>
                                              <p:pRg st="5" end="5"/>
                                            </p:txEl>
                                          </p:spTgt>
                                        </p:tgtEl>
                                        <p:attrNameLst>
                                          <p:attrName>style.visibility</p:attrName>
                                        </p:attrNameLst>
                                      </p:cBhvr>
                                      <p:to>
                                        <p:strVal val="visible"/>
                                      </p:to>
                                    </p:set>
                                    <p:anim calcmode="lin" valueType="num">
                                      <p:cBhvr>
                                        <p:cTn id="37" dur="500" fill="hold"/>
                                        <p:tgtEl>
                                          <p:spTgt spid="9">
                                            <p:txEl>
                                              <p:pRg st="5" end="5"/>
                                            </p:txEl>
                                          </p:spTgt>
                                        </p:tgtEl>
                                        <p:attrNameLst>
                                          <p:attrName>ppt_w</p:attrName>
                                        </p:attrNameLst>
                                      </p:cBhvr>
                                      <p:tavLst>
                                        <p:tav tm="0">
                                          <p:val>
                                            <p:fltVal val="0"/>
                                          </p:val>
                                        </p:tav>
                                        <p:tav tm="100000">
                                          <p:val>
                                            <p:strVal val="#ppt_w"/>
                                          </p:val>
                                        </p:tav>
                                      </p:tavLst>
                                    </p:anim>
                                    <p:anim calcmode="lin" valueType="num">
                                      <p:cBhvr>
                                        <p:cTn id="38" dur="500" fill="hold"/>
                                        <p:tgtEl>
                                          <p:spTgt spid="9">
                                            <p:txEl>
                                              <p:pRg st="5" end="5"/>
                                            </p:txEl>
                                          </p:spTgt>
                                        </p:tgtEl>
                                        <p:attrNameLst>
                                          <p:attrName>ppt_h</p:attrName>
                                        </p:attrNameLst>
                                      </p:cBhvr>
                                      <p:tavLst>
                                        <p:tav tm="0">
                                          <p:val>
                                            <p:fltVal val="0"/>
                                          </p:val>
                                        </p:tav>
                                        <p:tav tm="100000">
                                          <p:val>
                                            <p:strVal val="#ppt_h"/>
                                          </p:val>
                                        </p:tav>
                                      </p:tavLst>
                                    </p:anim>
                                    <p:animEffect transition="in" filter="fade">
                                      <p:cBhvr>
                                        <p:cTn id="39" dur="500"/>
                                        <p:tgtEl>
                                          <p:spTgt spid="9">
                                            <p:txEl>
                                              <p:pRg st="5" end="5"/>
                                            </p:txEl>
                                          </p:spTgt>
                                        </p:tgtEl>
                                      </p:cBhvr>
                                    </p:animEffect>
                                  </p:childTnLst>
                                </p:cTn>
                              </p:par>
                            </p:childTnLst>
                          </p:cTn>
                        </p:par>
                        <p:par>
                          <p:cTn id="40" fill="hold">
                            <p:stCondLst>
                              <p:cond delay="3000"/>
                            </p:stCondLst>
                            <p:childTnLst>
                              <p:par>
                                <p:cTn id="41" presetID="22" presetClass="entr" presetSubtype="1"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wipe(up)">
                                      <p:cBhvr>
                                        <p:cTn id="43" dur="1000"/>
                                        <p:tgtEl>
                                          <p:spTgt spid="10"/>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fade">
                                      <p:cBhvr>
                                        <p:cTn id="4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4" grpId="0"/>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7D379150-F6B4-45C8-BE10-6B278AD40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a:extLst>
              <a:ext uri="{FF2B5EF4-FFF2-40B4-BE49-F238E27FC236}">
                <a16:creationId xmlns:a16="http://schemas.microsoft.com/office/drawing/2014/main" id="{5FFCF544-A370-4A5D-A95F-CA6E0E7191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9" name="Straight Connector 28">
            <a:extLst>
              <a:ext uri="{FF2B5EF4-FFF2-40B4-BE49-F238E27FC236}">
                <a16:creationId xmlns:a16="http://schemas.microsoft.com/office/drawing/2014/main" id="{6EEB3B97-A638-498B-8083-54191CE71E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31" name="Rectangle 30">
            <a:extLst>
              <a:ext uri="{FF2B5EF4-FFF2-40B4-BE49-F238E27FC236}">
                <a16:creationId xmlns:a16="http://schemas.microsoft.com/office/drawing/2014/main" id="{52ABB703-2B0E-4C3B-B4A2-F3973548E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6655EF06-C588-4FF8-83A6-150DEF63466A}"/>
              </a:ext>
            </a:extLst>
          </p:cNvPr>
          <p:cNvSpPr txBox="1"/>
          <p:nvPr/>
        </p:nvSpPr>
        <p:spPr>
          <a:xfrm>
            <a:off x="5871297" y="518661"/>
            <a:ext cx="5127171" cy="1450757"/>
          </a:xfrm>
          <a:prstGeom prst="rect">
            <a:avLst/>
          </a:prstGeom>
        </p:spPr>
        <p:txBody>
          <a:bodyPr vert="horz" lIns="91440" tIns="45720" rIns="91440" bIns="45720" rtlCol="0" anchor="b">
            <a:normAutofit/>
          </a:bodyPr>
          <a:lstStyle/>
          <a:p>
            <a:pPr defTabSz="914400">
              <a:lnSpc>
                <a:spcPct val="85000"/>
              </a:lnSpc>
              <a:spcBef>
                <a:spcPct val="0"/>
              </a:spcBef>
              <a:spcAft>
                <a:spcPts val="600"/>
              </a:spcAft>
            </a:pPr>
            <a:r>
              <a:rPr lang="en-US" sz="4800" spc="-50">
                <a:solidFill>
                  <a:schemeClr val="tx1">
                    <a:lumMod val="75000"/>
                    <a:lumOff val="25000"/>
                  </a:schemeClr>
                </a:solidFill>
                <a:latin typeface="+mj-lt"/>
                <a:ea typeface="+mj-ea"/>
                <a:cs typeface="+mj-cs"/>
              </a:rPr>
              <a:t>How will we be teaching RSE?</a:t>
            </a:r>
          </a:p>
        </p:txBody>
      </p:sp>
      <p:pic>
        <p:nvPicPr>
          <p:cNvPr id="13" name="Picture 12">
            <a:extLst>
              <a:ext uri="{FF2B5EF4-FFF2-40B4-BE49-F238E27FC236}">
                <a16:creationId xmlns:a16="http://schemas.microsoft.com/office/drawing/2014/main" id="{85BFC754-03E2-4987-B220-9DB12A4C1279}"/>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0" b="100000" l="0" r="100000"/>
                    </a14:imgEffect>
                  </a14:imgLayer>
                </a14:imgProps>
              </a:ext>
            </a:extLst>
          </a:blip>
          <a:stretch>
            <a:fillRect/>
          </a:stretch>
        </p:blipFill>
        <p:spPr>
          <a:xfrm>
            <a:off x="643192" y="1517644"/>
            <a:ext cx="5451627" cy="3502670"/>
          </a:xfrm>
          <a:prstGeom prst="rect">
            <a:avLst/>
          </a:prstGeom>
        </p:spPr>
      </p:pic>
      <p:cxnSp>
        <p:nvCxnSpPr>
          <p:cNvPr id="33" name="Straight Connector 32">
            <a:extLst>
              <a:ext uri="{FF2B5EF4-FFF2-40B4-BE49-F238E27FC236}">
                <a16:creationId xmlns:a16="http://schemas.microsoft.com/office/drawing/2014/main" id="{9C21570E-E159-49A6-9891-FA397B7A92D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11684" y="2086188"/>
            <a:ext cx="474880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34EEE787-8B9B-4A37-A49C-7511A3FED9CE}"/>
              </a:ext>
            </a:extLst>
          </p:cNvPr>
          <p:cNvSpPr txBox="1"/>
          <p:nvPr/>
        </p:nvSpPr>
        <p:spPr>
          <a:xfrm>
            <a:off x="5974673" y="2200990"/>
            <a:ext cx="5786994" cy="4022061"/>
          </a:xfrm>
          <a:prstGeom prst="rect">
            <a:avLst/>
          </a:prstGeom>
        </p:spPr>
        <p:txBody>
          <a:bodyPr vert="horz" lIns="0" tIns="45720" rIns="0" bIns="45720" rtlCol="0">
            <a:normAutofit/>
          </a:bodyPr>
          <a:lstStyle/>
          <a:p>
            <a:pPr algn="just" defTabSz="914400">
              <a:lnSpc>
                <a:spcPct val="90000"/>
              </a:lnSpc>
              <a:spcAft>
                <a:spcPts val="600"/>
              </a:spcAft>
              <a:buClr>
                <a:schemeClr val="accent1"/>
              </a:buClr>
              <a:buFont typeface="Calibri" panose="020F0502020204030204" pitchFamily="34" charset="0"/>
            </a:pPr>
            <a:r>
              <a:rPr lang="en-US" dirty="0">
                <a:solidFill>
                  <a:schemeClr val="tx1">
                    <a:lumMod val="75000"/>
                    <a:lumOff val="25000"/>
                  </a:schemeClr>
                </a:solidFill>
              </a:rPr>
              <a:t>We have recently purchased ‘Jigsaw, the Mindful Approach To PSHE’. You may have heard your child talk about this at home. </a:t>
            </a:r>
          </a:p>
          <a:p>
            <a:pPr algn="just" defTabSz="914400">
              <a:lnSpc>
                <a:spcPct val="90000"/>
              </a:lnSpc>
              <a:spcAft>
                <a:spcPts val="600"/>
              </a:spcAft>
              <a:buClr>
                <a:schemeClr val="accent1"/>
              </a:buClr>
              <a:buFont typeface="Calibri" panose="020F0502020204030204" pitchFamily="34" charset="0"/>
            </a:pPr>
            <a:endParaRPr lang="en-US" dirty="0">
              <a:solidFill>
                <a:schemeClr val="tx1">
                  <a:lumMod val="75000"/>
                  <a:lumOff val="25000"/>
                </a:schemeClr>
              </a:solidFill>
            </a:endParaRPr>
          </a:p>
          <a:p>
            <a:pPr algn="just" defTabSz="914400">
              <a:lnSpc>
                <a:spcPct val="90000"/>
              </a:lnSpc>
              <a:spcAft>
                <a:spcPts val="600"/>
              </a:spcAft>
              <a:buClr>
                <a:schemeClr val="accent1"/>
              </a:buClr>
              <a:buFont typeface="Calibri" panose="020F0502020204030204" pitchFamily="34" charset="0"/>
            </a:pPr>
            <a:r>
              <a:rPr lang="en-US" dirty="0">
                <a:solidFill>
                  <a:schemeClr val="tx1">
                    <a:lumMod val="75000"/>
                    <a:lumOff val="25000"/>
                  </a:schemeClr>
                </a:solidFill>
              </a:rPr>
              <a:t>The Jigsaw PSHE </a:t>
            </a:r>
            <a:r>
              <a:rPr lang="en-US" dirty="0" err="1">
                <a:solidFill>
                  <a:schemeClr val="tx1">
                    <a:lumMod val="75000"/>
                    <a:lumOff val="25000"/>
                  </a:schemeClr>
                </a:solidFill>
              </a:rPr>
              <a:t>Programme</a:t>
            </a:r>
            <a:r>
              <a:rPr lang="en-US" dirty="0">
                <a:solidFill>
                  <a:schemeClr val="tx1">
                    <a:lumMod val="75000"/>
                    <a:lumOff val="25000"/>
                  </a:schemeClr>
                </a:solidFill>
              </a:rPr>
              <a:t> includes lessons on ALL aspects of compulsory Relationships and Health Education, designed in a sensitive, spiral, age-appropriate curriculum. The Jigsaw teaching materials integrate Personal, Social, Health Education (PSHE), emotional literacy, social skills, mindfulness, and spiritual development in a whole-school approach. </a:t>
            </a:r>
          </a:p>
          <a:p>
            <a:pPr algn="just" defTabSz="914400">
              <a:lnSpc>
                <a:spcPct val="90000"/>
              </a:lnSpc>
              <a:spcAft>
                <a:spcPts val="600"/>
              </a:spcAft>
              <a:buClr>
                <a:schemeClr val="accent1"/>
              </a:buClr>
              <a:buFont typeface="Calibri" panose="020F0502020204030204" pitchFamily="34" charset="0"/>
            </a:pPr>
            <a:r>
              <a:rPr lang="en-US" dirty="0">
                <a:solidFill>
                  <a:schemeClr val="tx1">
                    <a:lumMod val="75000"/>
                    <a:lumOff val="25000"/>
                  </a:schemeClr>
                </a:solidFill>
              </a:rPr>
              <a:t>The expectations of the DfE Relationships and Health Education guidance are woven throughout Jigsaw but specifically covered in the Relationships and Healthy Me Puzzles (units), with puberty and human reproduction being taught in the Changing Me Puzzle</a:t>
            </a:r>
            <a:r>
              <a:rPr lang="en-US" sz="1600" dirty="0">
                <a:solidFill>
                  <a:schemeClr val="tx1">
                    <a:lumMod val="75000"/>
                    <a:lumOff val="25000"/>
                  </a:schemeClr>
                </a:solidFill>
              </a:rPr>
              <a:t>.</a:t>
            </a:r>
          </a:p>
        </p:txBody>
      </p:sp>
      <p:sp>
        <p:nvSpPr>
          <p:cNvPr id="35" name="Rectangle 34">
            <a:extLst>
              <a:ext uri="{FF2B5EF4-FFF2-40B4-BE49-F238E27FC236}">
                <a16:creationId xmlns:a16="http://schemas.microsoft.com/office/drawing/2014/main" id="{E95DA498-D9A2-4DA9-B9DA-B3776E08CF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7" name="Rectangle 36">
            <a:extLst>
              <a:ext uri="{FF2B5EF4-FFF2-40B4-BE49-F238E27FC236}">
                <a16:creationId xmlns:a16="http://schemas.microsoft.com/office/drawing/2014/main" id="{82A73093-4B9D-420D-B17E-52293703A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697351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3FE9996-7EAC-4679-B37D-C1045F42F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761DF1FE-5CC8-43D2-A76C-93C76EEDE1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a:extLst>
              <a:ext uri="{FF2B5EF4-FFF2-40B4-BE49-F238E27FC236}">
                <a16:creationId xmlns:a16="http://schemas.microsoft.com/office/drawing/2014/main" id="{E161BEBD-A23C-409E-ABC7-73F9EDC02F2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6" name="Rectangle 15">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Box 2">
            <a:extLst>
              <a:ext uri="{FF2B5EF4-FFF2-40B4-BE49-F238E27FC236}">
                <a16:creationId xmlns:a16="http://schemas.microsoft.com/office/drawing/2014/main" id="{D9EC2715-EB80-46A7-83E9-75419FF4D781}"/>
              </a:ext>
            </a:extLst>
          </p:cNvPr>
          <p:cNvSpPr txBox="1"/>
          <p:nvPr/>
        </p:nvSpPr>
        <p:spPr>
          <a:xfrm>
            <a:off x="492370" y="605896"/>
            <a:ext cx="3084844" cy="5646208"/>
          </a:xfrm>
          <a:prstGeom prst="rect">
            <a:avLst/>
          </a:prstGeom>
        </p:spPr>
        <p:txBody>
          <a:bodyPr vert="horz" lIns="91440" tIns="45720" rIns="91440" bIns="45720" rtlCol="0" anchor="ctr">
            <a:normAutofit/>
          </a:bodyPr>
          <a:lstStyle/>
          <a:p>
            <a:pPr defTabSz="914400">
              <a:lnSpc>
                <a:spcPct val="85000"/>
              </a:lnSpc>
              <a:spcBef>
                <a:spcPct val="0"/>
              </a:spcBef>
              <a:spcAft>
                <a:spcPts val="600"/>
              </a:spcAft>
            </a:pPr>
            <a:r>
              <a:rPr lang="en-US" sz="3600" spc="-50">
                <a:solidFill>
                  <a:srgbClr val="FFFFFF"/>
                </a:solidFill>
                <a:latin typeface="+mj-lt"/>
                <a:ea typeface="+mj-ea"/>
                <a:cs typeface="+mj-cs"/>
              </a:rPr>
              <a:t>What is included in the ‘Changing Me’ unit?</a:t>
            </a:r>
          </a:p>
        </p:txBody>
      </p:sp>
      <p:sp>
        <p:nvSpPr>
          <p:cNvPr id="20" name="Rectangle 19">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TextBox 4">
            <a:extLst>
              <a:ext uri="{FF2B5EF4-FFF2-40B4-BE49-F238E27FC236}">
                <a16:creationId xmlns:a16="http://schemas.microsoft.com/office/drawing/2014/main" id="{3BFEB13D-1FB3-44E7-B7EB-24B054FB1C81}"/>
              </a:ext>
            </a:extLst>
          </p:cNvPr>
          <p:cNvSpPr txBox="1"/>
          <p:nvPr/>
        </p:nvSpPr>
        <p:spPr>
          <a:xfrm>
            <a:off x="4278376" y="262386"/>
            <a:ext cx="7583277" cy="5646208"/>
          </a:xfrm>
          <a:prstGeom prst="rect">
            <a:avLst/>
          </a:prstGeom>
        </p:spPr>
        <p:txBody>
          <a:bodyPr vert="horz" lIns="0" tIns="45720" rIns="0" bIns="45720" rtlCol="0" anchor="ctr">
            <a:normAutofit/>
          </a:bodyPr>
          <a:lstStyle/>
          <a:p>
            <a:pPr algn="just" defTabSz="914400">
              <a:lnSpc>
                <a:spcPct val="90000"/>
              </a:lnSpc>
              <a:spcAft>
                <a:spcPts val="600"/>
              </a:spcAft>
              <a:buClr>
                <a:schemeClr val="accent1"/>
              </a:buClr>
              <a:buFont typeface="Calibri" panose="020F0502020204030204" pitchFamily="34" charset="0"/>
            </a:pPr>
            <a:r>
              <a:rPr lang="en-US" sz="2400" dirty="0">
                <a:solidFill>
                  <a:schemeClr val="tx1">
                    <a:lumMod val="75000"/>
                    <a:lumOff val="25000"/>
                  </a:schemeClr>
                </a:solidFill>
              </a:rPr>
              <a:t>Jigsaw’s ‘Changing Me’ unit is taught over a period of 6 weeks, usually in the second half of the summer term. Each year group will be taught appropriate to their age and developmental stage, building on the previous years’ learning. </a:t>
            </a:r>
          </a:p>
          <a:p>
            <a:pPr algn="just" defTabSz="914400">
              <a:lnSpc>
                <a:spcPct val="90000"/>
              </a:lnSpc>
              <a:spcAft>
                <a:spcPts val="600"/>
              </a:spcAft>
              <a:buClr>
                <a:schemeClr val="accent1"/>
              </a:buClr>
              <a:buFont typeface="Calibri" panose="020F0502020204030204" pitchFamily="34" charset="0"/>
            </a:pPr>
            <a:endParaRPr lang="en-US" sz="2400" dirty="0">
              <a:solidFill>
                <a:schemeClr val="tx1">
                  <a:lumMod val="75000"/>
                  <a:lumOff val="25000"/>
                </a:schemeClr>
              </a:solidFill>
            </a:endParaRPr>
          </a:p>
          <a:p>
            <a:pPr algn="just" defTabSz="914400">
              <a:lnSpc>
                <a:spcPct val="90000"/>
              </a:lnSpc>
              <a:spcAft>
                <a:spcPts val="600"/>
              </a:spcAft>
              <a:buClr>
                <a:schemeClr val="accent1"/>
              </a:buClr>
              <a:buFont typeface="Calibri" panose="020F0502020204030204" pitchFamily="34" charset="0"/>
            </a:pPr>
            <a:r>
              <a:rPr lang="en-US" sz="2400" dirty="0">
                <a:solidFill>
                  <a:schemeClr val="tx1">
                    <a:lumMod val="75000"/>
                    <a:lumOff val="25000"/>
                  </a:schemeClr>
                </a:solidFill>
              </a:rPr>
              <a:t>At no point will a child be taught something that is inappropriate; and if a question from a child arises and the teacher feels it would be inappropriate to answer, (for example, because of its mature or explicit nature), the child will be encouraged to ask his/her parents or </a:t>
            </a:r>
            <a:r>
              <a:rPr lang="en-US" sz="2400" dirty="0" err="1">
                <a:solidFill>
                  <a:schemeClr val="tx1">
                    <a:lumMod val="75000"/>
                    <a:lumOff val="25000"/>
                  </a:schemeClr>
                </a:solidFill>
              </a:rPr>
              <a:t>carers</a:t>
            </a:r>
            <a:r>
              <a:rPr lang="en-US" sz="2400" dirty="0">
                <a:solidFill>
                  <a:schemeClr val="tx1">
                    <a:lumMod val="75000"/>
                    <a:lumOff val="25000"/>
                  </a:schemeClr>
                </a:solidFill>
              </a:rPr>
              <a:t> at home.</a:t>
            </a:r>
          </a:p>
          <a:p>
            <a:pPr algn="just" defTabSz="914400">
              <a:lnSpc>
                <a:spcPct val="90000"/>
              </a:lnSpc>
              <a:spcAft>
                <a:spcPts val="600"/>
              </a:spcAft>
              <a:buClr>
                <a:schemeClr val="accent1"/>
              </a:buClr>
              <a:buFont typeface="Calibri" panose="020F0502020204030204" pitchFamily="34" charset="0"/>
            </a:pPr>
            <a:r>
              <a:rPr lang="en-US" sz="2400" dirty="0">
                <a:solidFill>
                  <a:schemeClr val="tx1">
                    <a:lumMod val="75000"/>
                    <a:lumOff val="25000"/>
                  </a:schemeClr>
                </a:solidFill>
              </a:rPr>
              <a:t> The question will not be answered to the child or class if it is outside the remit of that year group’s </a:t>
            </a:r>
            <a:r>
              <a:rPr lang="en-US" sz="2400" dirty="0" err="1">
                <a:solidFill>
                  <a:schemeClr val="tx1">
                    <a:lumMod val="75000"/>
                    <a:lumOff val="25000"/>
                  </a:schemeClr>
                </a:solidFill>
              </a:rPr>
              <a:t>programme</a:t>
            </a:r>
            <a:endParaRPr lang="en-US" sz="2400" dirty="0">
              <a:solidFill>
                <a:schemeClr val="tx1">
                  <a:lumMod val="75000"/>
                  <a:lumOff val="25000"/>
                </a:schemeClr>
              </a:solidFill>
            </a:endParaRPr>
          </a:p>
        </p:txBody>
      </p:sp>
    </p:spTree>
    <p:extLst>
      <p:ext uri="{BB962C8B-B14F-4D97-AF65-F5344CB8AC3E}">
        <p14:creationId xmlns:p14="http://schemas.microsoft.com/office/powerpoint/2010/main" val="10863549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6D16D1E-4205-49F5-BD2A-DA769947C1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id="{012FD100-C039-4E03-B5E4-2EDFA7290A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4193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3" name="Straight Connector 12">
            <a:extLst>
              <a:ext uri="{FF2B5EF4-FFF2-40B4-BE49-F238E27FC236}">
                <a16:creationId xmlns:a16="http://schemas.microsoft.com/office/drawing/2014/main" id="{4418FCD2-8448-4A81-8EB4-72250F7827B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5" name="TextBox 2">
            <a:extLst>
              <a:ext uri="{FF2B5EF4-FFF2-40B4-BE49-F238E27FC236}">
                <a16:creationId xmlns:a16="http://schemas.microsoft.com/office/drawing/2014/main" id="{387C1845-643E-4B50-90D7-95D28078CE40}"/>
              </a:ext>
            </a:extLst>
          </p:cNvPr>
          <p:cNvGraphicFramePr/>
          <p:nvPr>
            <p:extLst>
              <p:ext uri="{D42A27DB-BD31-4B8C-83A1-F6EECF244321}">
                <p14:modId xmlns:p14="http://schemas.microsoft.com/office/powerpoint/2010/main" val="4104605913"/>
              </p:ext>
            </p:extLst>
          </p:nvPr>
        </p:nvGraphicFramePr>
        <p:xfrm>
          <a:off x="1096963" y="2098515"/>
          <a:ext cx="10058400" cy="3786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TextBox 9">
            <a:extLst>
              <a:ext uri="{FF2B5EF4-FFF2-40B4-BE49-F238E27FC236}">
                <a16:creationId xmlns:a16="http://schemas.microsoft.com/office/drawing/2014/main" id="{41220DB0-E4D0-44A3-84A4-A42465242E89}"/>
              </a:ext>
            </a:extLst>
          </p:cNvPr>
          <p:cNvSpPr txBox="1"/>
          <p:nvPr/>
        </p:nvSpPr>
        <p:spPr>
          <a:xfrm>
            <a:off x="1193531" y="650239"/>
            <a:ext cx="10058399" cy="954107"/>
          </a:xfrm>
          <a:prstGeom prst="rect">
            <a:avLst/>
          </a:prstGeom>
          <a:noFill/>
        </p:spPr>
        <p:txBody>
          <a:bodyPr wrap="square">
            <a:spAutoFit/>
          </a:bodyPr>
          <a:lstStyle/>
          <a:p>
            <a:pPr lvl="0"/>
            <a:r>
              <a:rPr lang="en-GB" sz="2800" b="1" dirty="0"/>
              <a:t>The Changing Me Puzzle is all about coping positively with change and includes:</a:t>
            </a:r>
            <a:endParaRPr lang="en-US" sz="2800" dirty="0"/>
          </a:p>
        </p:txBody>
      </p:sp>
    </p:spTree>
    <p:extLst>
      <p:ext uri="{BB962C8B-B14F-4D97-AF65-F5344CB8AC3E}">
        <p14:creationId xmlns:p14="http://schemas.microsoft.com/office/powerpoint/2010/main" val="9558711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3FE9996-7EAC-4679-B37D-C1045F42F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a16="http://schemas.microsoft.com/office/drawing/2014/main" id="{761DF1FE-5CC8-43D2-A76C-93C76EEDE1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2" name="Straight Connector 11">
            <a:extLst>
              <a:ext uri="{FF2B5EF4-FFF2-40B4-BE49-F238E27FC236}">
                <a16:creationId xmlns:a16="http://schemas.microsoft.com/office/drawing/2014/main" id="{E161BEBD-A23C-409E-ABC7-73F9EDC02F2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4" name="Rectangle 13">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Rectangle 2"/>
          <p:cNvSpPr/>
          <p:nvPr/>
        </p:nvSpPr>
        <p:spPr>
          <a:xfrm>
            <a:off x="492370" y="605896"/>
            <a:ext cx="3084844" cy="5646208"/>
          </a:xfrm>
          <a:prstGeom prst="rect">
            <a:avLst/>
          </a:prstGeom>
        </p:spPr>
        <p:txBody>
          <a:bodyPr vert="horz" lIns="91440" tIns="45720" rIns="91440" bIns="45720" rtlCol="0" anchor="ctr">
            <a:normAutofit/>
          </a:bodyPr>
          <a:lstStyle/>
          <a:p>
            <a:pPr marR="0" lvl="0" indent="0" defTabSz="914400" fontAlgn="auto">
              <a:lnSpc>
                <a:spcPct val="85000"/>
              </a:lnSpc>
              <a:spcBef>
                <a:spcPct val="0"/>
              </a:spcBef>
              <a:spcAft>
                <a:spcPts val="600"/>
              </a:spcAft>
              <a:buClrTx/>
              <a:buSzTx/>
              <a:tabLst/>
              <a:defRPr/>
            </a:pPr>
            <a:r>
              <a:rPr kumimoji="0" lang="en-US" sz="3600" b="1" i="0" u="none" strike="noStrike" cap="none" spc="-50" normalizeH="0" noProof="0">
                <a:ln w="1905"/>
                <a:solidFill>
                  <a:srgbClr val="FFFFFF"/>
                </a:solidFill>
                <a:effectLst>
                  <a:innerShdw blurRad="69850" dist="43180" dir="5400000">
                    <a:srgbClr val="000000">
                      <a:alpha val="65000"/>
                    </a:srgbClr>
                  </a:innerShdw>
                </a:effectLst>
                <a:uLnTx/>
                <a:uFillTx/>
                <a:latin typeface="+mj-lt"/>
                <a:ea typeface="+mj-ea"/>
                <a:cs typeface="+mj-cs"/>
              </a:rPr>
              <a:t>So</a:t>
            </a:r>
            <a:r>
              <a:rPr lang="en-US" sz="3600" b="1" spc="-50">
                <a:ln w="1905"/>
                <a:solidFill>
                  <a:srgbClr val="FFFFFF"/>
                </a:solidFill>
                <a:effectLst>
                  <a:innerShdw blurRad="69850" dist="43180" dir="5400000">
                    <a:srgbClr val="000000">
                      <a:alpha val="65000"/>
                    </a:srgbClr>
                  </a:innerShdw>
                </a:effectLst>
                <a:latin typeface="+mj-lt"/>
                <a:ea typeface="+mj-ea"/>
                <a:cs typeface="+mj-cs"/>
              </a:rPr>
              <a:t>, </a:t>
            </a:r>
            <a:r>
              <a:rPr kumimoji="0" lang="en-US" sz="3600" b="1" i="0" u="none" strike="noStrike" cap="none" spc="-50" normalizeH="0" noProof="0">
                <a:ln w="1905"/>
                <a:solidFill>
                  <a:srgbClr val="FFFFFF"/>
                </a:solidFill>
                <a:effectLst>
                  <a:innerShdw blurRad="69850" dist="43180" dir="5400000">
                    <a:srgbClr val="000000">
                      <a:alpha val="65000"/>
                    </a:srgbClr>
                  </a:innerShdw>
                </a:effectLst>
                <a:uLnTx/>
                <a:uFillTx/>
                <a:latin typeface="+mj-lt"/>
                <a:ea typeface="+mj-ea"/>
                <a:cs typeface="+mj-cs"/>
              </a:rPr>
              <a:t>what next?</a:t>
            </a:r>
          </a:p>
        </p:txBody>
      </p:sp>
      <p:sp>
        <p:nvSpPr>
          <p:cNvPr id="18" name="Rectangle 17">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extBox 1"/>
          <p:cNvSpPr txBox="1"/>
          <p:nvPr/>
        </p:nvSpPr>
        <p:spPr>
          <a:xfrm>
            <a:off x="4742016" y="605896"/>
            <a:ext cx="6413663" cy="5646208"/>
          </a:xfrm>
          <a:prstGeom prst="rect">
            <a:avLst/>
          </a:prstGeom>
        </p:spPr>
        <p:txBody>
          <a:bodyPr vert="horz" lIns="0" tIns="45720" rIns="0" bIns="45720" rtlCol="0" anchor="ctr">
            <a:normAutofit/>
          </a:bodyPr>
          <a:lstStyle/>
          <a:p>
            <a:pPr marL="0" marR="0" lvl="0" indent="0" algn="just" defTabSz="914400" fontAlgn="auto">
              <a:lnSpc>
                <a:spcPct val="90000"/>
              </a:lnSpc>
              <a:spcBef>
                <a:spcPts val="0"/>
              </a:spcBef>
              <a:spcAft>
                <a:spcPts val="600"/>
              </a:spcAft>
              <a:buClr>
                <a:schemeClr val="accent1"/>
              </a:buClr>
              <a:buSzTx/>
              <a:buFont typeface="Calibri" panose="020F0502020204030204" pitchFamily="34" charset="0"/>
              <a:tabLst/>
              <a:defRPr/>
            </a:pPr>
            <a:r>
              <a:rPr kumimoji="0" lang="en-US" sz="2400" b="0" i="0" u="none" strike="noStrike" cap="none" spc="0" normalizeH="0" baseline="0" noProof="0" dirty="0">
                <a:ln>
                  <a:noFill/>
                </a:ln>
                <a:solidFill>
                  <a:schemeClr val="tx1">
                    <a:lumMod val="75000"/>
                    <a:lumOff val="25000"/>
                  </a:schemeClr>
                </a:solidFill>
                <a:effectLst/>
                <a:uLnTx/>
                <a:uFillTx/>
              </a:rPr>
              <a:t>As a school we are consulting with you about our scheme and policy for RSE.</a:t>
            </a:r>
          </a:p>
          <a:p>
            <a:pPr marL="0" marR="0" lvl="0" indent="0" algn="just" defTabSz="914400" fontAlgn="auto">
              <a:lnSpc>
                <a:spcPct val="90000"/>
              </a:lnSpc>
              <a:spcBef>
                <a:spcPts val="0"/>
              </a:spcBef>
              <a:spcAft>
                <a:spcPts val="600"/>
              </a:spcAft>
              <a:buClr>
                <a:schemeClr val="accent1"/>
              </a:buClr>
              <a:buSzTx/>
              <a:buFont typeface="Calibri" panose="020F0502020204030204" pitchFamily="34" charset="0"/>
              <a:buChar char=" "/>
              <a:tabLst/>
              <a:defRPr/>
            </a:pPr>
            <a:endParaRPr kumimoji="0" lang="en-US" sz="2400" b="1" i="0" u="none" strike="noStrike" cap="none" spc="0" normalizeH="0" baseline="0" noProof="0" dirty="0">
              <a:ln>
                <a:noFill/>
              </a:ln>
              <a:solidFill>
                <a:schemeClr val="tx1">
                  <a:lumMod val="75000"/>
                  <a:lumOff val="25000"/>
                </a:schemeClr>
              </a:solidFill>
              <a:effectLst/>
              <a:uLnTx/>
              <a:uFillTx/>
            </a:endParaRPr>
          </a:p>
          <a:p>
            <a:pPr marL="0" marR="0" lvl="0" indent="0" algn="just" defTabSz="914400" fontAlgn="auto">
              <a:lnSpc>
                <a:spcPct val="90000"/>
              </a:lnSpc>
              <a:spcBef>
                <a:spcPts val="0"/>
              </a:spcBef>
              <a:spcAft>
                <a:spcPts val="600"/>
              </a:spcAft>
              <a:buClr>
                <a:schemeClr val="accent1"/>
              </a:buClr>
              <a:buSzTx/>
              <a:buFont typeface="Calibri" panose="020F0502020204030204" pitchFamily="34" charset="0"/>
              <a:tabLst/>
              <a:defRPr/>
            </a:pPr>
            <a:r>
              <a:rPr kumimoji="0" lang="en-US" sz="2400" b="0" i="0" u="none" strike="noStrike" cap="none" spc="0" normalizeH="0" baseline="0" noProof="0" dirty="0">
                <a:ln>
                  <a:noFill/>
                </a:ln>
                <a:solidFill>
                  <a:schemeClr val="tx1">
                    <a:lumMod val="75000"/>
                    <a:lumOff val="25000"/>
                  </a:schemeClr>
                </a:solidFill>
                <a:effectLst/>
                <a:uLnTx/>
                <a:uFillTx/>
              </a:rPr>
              <a:t>The policy, presentation and further information can be found on our school website under RSE.  The government guidance about RSE can also be found on our website. </a:t>
            </a:r>
            <a:r>
              <a:rPr lang="en-US" sz="2400" dirty="0">
                <a:solidFill>
                  <a:schemeClr val="tx1">
                    <a:lumMod val="75000"/>
                    <a:lumOff val="25000"/>
                  </a:schemeClr>
                </a:solidFill>
              </a:rPr>
              <a:t>We </a:t>
            </a:r>
            <a:r>
              <a:rPr kumimoji="0" lang="en-US" sz="2400" b="0" i="0" u="none" strike="noStrike" cap="none" spc="0" normalizeH="0" baseline="0" noProof="0" dirty="0">
                <a:ln>
                  <a:noFill/>
                </a:ln>
                <a:solidFill>
                  <a:schemeClr val="tx1">
                    <a:lumMod val="75000"/>
                    <a:lumOff val="25000"/>
                  </a:schemeClr>
                </a:solidFill>
                <a:effectLst/>
                <a:uLnTx/>
                <a:uFillTx/>
              </a:rPr>
              <a:t>would encourage you to read the guidance as well as our policy.</a:t>
            </a:r>
          </a:p>
          <a:p>
            <a:pPr marL="0" marR="0" lvl="0" indent="0" algn="just" defTabSz="914400" fontAlgn="auto">
              <a:lnSpc>
                <a:spcPct val="90000"/>
              </a:lnSpc>
              <a:spcBef>
                <a:spcPts val="0"/>
              </a:spcBef>
              <a:spcAft>
                <a:spcPts val="600"/>
              </a:spcAft>
              <a:buClr>
                <a:schemeClr val="accent1"/>
              </a:buClr>
              <a:buSzTx/>
              <a:buFont typeface="Calibri" panose="020F0502020204030204" pitchFamily="34" charset="0"/>
              <a:buChar char=" "/>
              <a:tabLst/>
              <a:defRPr/>
            </a:pPr>
            <a:endParaRPr kumimoji="0" lang="en-US" sz="2400" b="0" i="0" u="none" strike="noStrike" cap="none" spc="0" normalizeH="0" baseline="0" noProof="0" dirty="0">
              <a:ln>
                <a:noFill/>
              </a:ln>
              <a:solidFill>
                <a:schemeClr val="tx1">
                  <a:lumMod val="75000"/>
                  <a:lumOff val="25000"/>
                </a:schemeClr>
              </a:solidFill>
              <a:effectLst/>
              <a:uLnTx/>
              <a:uFillTx/>
            </a:endParaRPr>
          </a:p>
          <a:p>
            <a:pPr marL="0" marR="0" lvl="0" indent="0" algn="just" defTabSz="914400" fontAlgn="auto">
              <a:lnSpc>
                <a:spcPct val="90000"/>
              </a:lnSpc>
              <a:spcBef>
                <a:spcPts val="0"/>
              </a:spcBef>
              <a:spcAft>
                <a:spcPts val="600"/>
              </a:spcAft>
              <a:buClr>
                <a:schemeClr val="accent1"/>
              </a:buClr>
              <a:buSzTx/>
              <a:buFont typeface="Calibri" panose="020F0502020204030204" pitchFamily="34" charset="0"/>
              <a:tabLst/>
              <a:defRPr/>
            </a:pPr>
            <a:r>
              <a:rPr kumimoji="0" lang="en-US" sz="2400" b="0" i="0" u="none" strike="noStrike" cap="none" spc="0" normalizeH="0" baseline="0" noProof="0" dirty="0">
                <a:ln>
                  <a:noFill/>
                </a:ln>
                <a:solidFill>
                  <a:schemeClr val="tx1">
                    <a:lumMod val="75000"/>
                    <a:lumOff val="25000"/>
                  </a:schemeClr>
                </a:solidFill>
                <a:effectLst/>
                <a:uLnTx/>
                <a:uFillTx/>
              </a:rPr>
              <a:t>We invite all parents and </a:t>
            </a:r>
            <a:r>
              <a:rPr kumimoji="0" lang="en-US" sz="2400" b="0" i="0" u="none" strike="noStrike" cap="none" spc="0" normalizeH="0" baseline="0" noProof="0" dirty="0" err="1">
                <a:ln>
                  <a:noFill/>
                </a:ln>
                <a:solidFill>
                  <a:schemeClr val="tx1">
                    <a:lumMod val="75000"/>
                    <a:lumOff val="25000"/>
                  </a:schemeClr>
                </a:solidFill>
                <a:effectLst/>
                <a:uLnTx/>
                <a:uFillTx/>
              </a:rPr>
              <a:t>carers</a:t>
            </a:r>
            <a:r>
              <a:rPr kumimoji="0" lang="en-US" sz="2400" b="0" i="0" u="none" strike="noStrike" cap="none" spc="0" normalizeH="0" baseline="0" noProof="0" dirty="0">
                <a:ln>
                  <a:noFill/>
                </a:ln>
                <a:solidFill>
                  <a:schemeClr val="tx1">
                    <a:lumMod val="75000"/>
                    <a:lumOff val="25000"/>
                  </a:schemeClr>
                </a:solidFill>
                <a:effectLst/>
                <a:uLnTx/>
                <a:uFillTx/>
              </a:rPr>
              <a:t> to submit comments and questions regarding our policy and proposed scheme.  If you wish to make submit a comment or query</a:t>
            </a:r>
            <a:r>
              <a:rPr lang="en-US" sz="2400" dirty="0">
                <a:solidFill>
                  <a:schemeClr val="tx1">
                    <a:lumMod val="75000"/>
                    <a:lumOff val="25000"/>
                  </a:schemeClr>
                </a:solidFill>
              </a:rPr>
              <a:t>, </a:t>
            </a:r>
            <a:r>
              <a:rPr kumimoji="0" lang="en-US" sz="2400" b="0" i="0" u="none" strike="noStrike" cap="none" spc="0" normalizeH="0" baseline="0" noProof="0" dirty="0">
                <a:ln>
                  <a:noFill/>
                </a:ln>
                <a:solidFill>
                  <a:schemeClr val="tx1">
                    <a:lumMod val="75000"/>
                    <a:lumOff val="25000"/>
                  </a:schemeClr>
                </a:solidFill>
                <a:effectLst/>
                <a:uLnTx/>
                <a:uFillTx/>
              </a:rPr>
              <a:t>please contact us via </a:t>
            </a:r>
            <a:r>
              <a:rPr kumimoji="0" lang="en-US" sz="2400" b="0" i="0" u="none" strike="noStrike" cap="none" spc="0" normalizeH="0" baseline="0" noProof="0" dirty="0">
                <a:ln>
                  <a:noFill/>
                </a:ln>
                <a:solidFill>
                  <a:schemeClr val="tx1">
                    <a:lumMod val="75000"/>
                    <a:lumOff val="25000"/>
                  </a:schemeClr>
                </a:solidFill>
                <a:effectLst/>
                <a:uLnTx/>
                <a:uFillTx/>
                <a:hlinkClick r:id="rId2"/>
              </a:rPr>
              <a:t>ask@priestley.wilts.sch.uk</a:t>
            </a:r>
            <a:r>
              <a:rPr kumimoji="0" lang="en-US" sz="2400" b="0" i="0" u="none" strike="noStrike" cap="none" spc="0" normalizeH="0" baseline="0" noProof="0" dirty="0">
                <a:ln>
                  <a:noFill/>
                </a:ln>
                <a:solidFill>
                  <a:schemeClr val="tx1">
                    <a:lumMod val="75000"/>
                    <a:lumOff val="25000"/>
                  </a:schemeClr>
                </a:solidFill>
                <a:effectLst/>
                <a:uLnTx/>
                <a:uFillTx/>
              </a:rPr>
              <a:t> before Monday 17</a:t>
            </a:r>
            <a:r>
              <a:rPr kumimoji="0" lang="en-US" sz="2400" b="0" i="0" u="none" strike="noStrike" cap="none" spc="0" normalizeH="0" baseline="30000" noProof="0" dirty="0">
                <a:ln>
                  <a:noFill/>
                </a:ln>
                <a:solidFill>
                  <a:schemeClr val="tx1">
                    <a:lumMod val="75000"/>
                    <a:lumOff val="25000"/>
                  </a:schemeClr>
                </a:solidFill>
                <a:effectLst/>
                <a:uLnTx/>
                <a:uFillTx/>
              </a:rPr>
              <a:t>th</a:t>
            </a:r>
            <a:r>
              <a:rPr kumimoji="0" lang="en-US" sz="2400" b="0" i="0" u="none" strike="noStrike" cap="none" spc="0" normalizeH="0" baseline="0" noProof="0" dirty="0">
                <a:ln>
                  <a:noFill/>
                </a:ln>
                <a:solidFill>
                  <a:schemeClr val="tx1">
                    <a:lumMod val="75000"/>
                    <a:lumOff val="25000"/>
                  </a:schemeClr>
                </a:solidFill>
                <a:effectLst/>
                <a:uLnTx/>
                <a:uFillTx/>
              </a:rPr>
              <a:t> May 2021.</a:t>
            </a:r>
            <a:endParaRPr kumimoji="0" lang="en-US" sz="2400" b="1" i="0" u="none" strike="noStrike" cap="none" spc="0" normalizeH="0" baseline="0" noProof="0" dirty="0">
              <a:ln>
                <a:noFill/>
              </a:ln>
              <a:solidFill>
                <a:schemeClr val="tx1">
                  <a:lumMod val="75000"/>
                  <a:lumOff val="25000"/>
                </a:schemeClr>
              </a:solidFill>
              <a:effectLst/>
              <a:uLnTx/>
              <a:uFillTx/>
            </a:endParaRPr>
          </a:p>
        </p:txBody>
      </p:sp>
    </p:spTree>
    <p:extLst>
      <p:ext uri="{BB962C8B-B14F-4D97-AF65-F5344CB8AC3E}">
        <p14:creationId xmlns:p14="http://schemas.microsoft.com/office/powerpoint/2010/main" val="13010060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1497DE5-0939-4D1D-9350-0C5E1B209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CCC70ED-6C63-4537-B7EB-51990D6C0A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724" y="457200"/>
            <a:ext cx="11274552" cy="594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76E24C1-2968-40DC-A36E-F6B85F0F07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2732" y="521208"/>
            <a:ext cx="11146536" cy="581558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B148E2BF-AE17-4B73-BD05-F069150C09CC}"/>
              </a:ext>
            </a:extLst>
          </p:cNvPr>
          <p:cNvPicPr>
            <a:picLocks noChangeAspect="1"/>
          </p:cNvPicPr>
          <p:nvPr/>
        </p:nvPicPr>
        <p:blipFill rotWithShape="1">
          <a:blip r:embed="rId2"/>
          <a:srcRect r="2" b="6553"/>
          <a:stretch/>
        </p:blipFill>
        <p:spPr>
          <a:xfrm>
            <a:off x="943356" y="1010777"/>
            <a:ext cx="10337292" cy="4830039"/>
          </a:xfrm>
          <a:prstGeom prst="rect">
            <a:avLst/>
          </a:prstGeom>
        </p:spPr>
      </p:pic>
    </p:spTree>
    <p:extLst>
      <p:ext uri="{BB962C8B-B14F-4D97-AF65-F5344CB8AC3E}">
        <p14:creationId xmlns:p14="http://schemas.microsoft.com/office/powerpoint/2010/main" val="24506524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38BD3B5-FA3E-44F0-817A-44F06DF9DA70}"/>
              </a:ext>
            </a:extLst>
          </p:cNvPr>
          <p:cNvPicPr>
            <a:picLocks noChangeAspect="1"/>
          </p:cNvPicPr>
          <p:nvPr/>
        </p:nvPicPr>
        <p:blipFill rotWithShape="1">
          <a:blip r:embed="rId2"/>
          <a:srcRect r="1639" b="1"/>
          <a:stretch/>
        </p:blipFill>
        <p:spPr>
          <a:xfrm>
            <a:off x="643467" y="643467"/>
            <a:ext cx="10905066" cy="5571066"/>
          </a:xfrm>
          <a:prstGeom prst="rect">
            <a:avLst/>
          </a:prstGeom>
        </p:spPr>
      </p:pic>
    </p:spTree>
    <p:extLst>
      <p:ext uri="{BB962C8B-B14F-4D97-AF65-F5344CB8AC3E}">
        <p14:creationId xmlns:p14="http://schemas.microsoft.com/office/powerpoint/2010/main" val="9605239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CE66559-9DF6-43A4-B699-DCE01D08C313}"/>
              </a:ext>
            </a:extLst>
          </p:cNvPr>
          <p:cNvPicPr>
            <a:picLocks noChangeAspect="1"/>
          </p:cNvPicPr>
          <p:nvPr/>
        </p:nvPicPr>
        <p:blipFill rotWithShape="1">
          <a:blip r:embed="rId2"/>
          <a:srcRect l="2128" r="-1" b="-1"/>
          <a:stretch/>
        </p:blipFill>
        <p:spPr>
          <a:xfrm>
            <a:off x="643467" y="643467"/>
            <a:ext cx="10905066" cy="5571066"/>
          </a:xfrm>
          <a:prstGeom prst="rect">
            <a:avLst/>
          </a:prstGeom>
        </p:spPr>
      </p:pic>
    </p:spTree>
    <p:extLst>
      <p:ext uri="{BB962C8B-B14F-4D97-AF65-F5344CB8AC3E}">
        <p14:creationId xmlns:p14="http://schemas.microsoft.com/office/powerpoint/2010/main" val="35336712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3FE9996-7EAC-4679-B37D-C1045F42F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761DF1FE-5CC8-43D2-A76C-93C76EEDE1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6" name="Straight Connector 15">
            <a:extLst>
              <a:ext uri="{FF2B5EF4-FFF2-40B4-BE49-F238E27FC236}">
                <a16:creationId xmlns:a16="http://schemas.microsoft.com/office/drawing/2014/main" id="{E161BEBD-A23C-409E-ABC7-73F9EDC02F2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8" name="Rectangle 1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TextBox 4">
            <a:extLst>
              <a:ext uri="{FF2B5EF4-FFF2-40B4-BE49-F238E27FC236}">
                <a16:creationId xmlns:a16="http://schemas.microsoft.com/office/drawing/2014/main" id="{9A394A95-6D12-4898-821F-802150C12FD0}"/>
              </a:ext>
            </a:extLst>
          </p:cNvPr>
          <p:cNvSpPr txBox="1"/>
          <p:nvPr/>
        </p:nvSpPr>
        <p:spPr>
          <a:xfrm>
            <a:off x="492370" y="605896"/>
            <a:ext cx="3084844" cy="5646208"/>
          </a:xfrm>
          <a:prstGeom prst="rect">
            <a:avLst/>
          </a:prstGeom>
        </p:spPr>
        <p:txBody>
          <a:bodyPr vert="horz" lIns="91440" tIns="45720" rIns="91440" bIns="45720" rtlCol="0" anchor="ctr">
            <a:normAutofit/>
          </a:bodyPr>
          <a:lstStyle/>
          <a:p>
            <a:pPr defTabSz="914400">
              <a:lnSpc>
                <a:spcPct val="85000"/>
              </a:lnSpc>
              <a:spcBef>
                <a:spcPct val="0"/>
              </a:spcBef>
              <a:spcAft>
                <a:spcPts val="600"/>
              </a:spcAft>
            </a:pPr>
            <a:r>
              <a:rPr lang="en-US" sz="3600" spc="-50">
                <a:solidFill>
                  <a:srgbClr val="FFFFFF"/>
                </a:solidFill>
                <a:latin typeface="+mj-lt"/>
                <a:ea typeface="+mj-ea"/>
                <a:cs typeface="+mj-cs"/>
              </a:rPr>
              <a:t>What are the benefits of teaching RSE?</a:t>
            </a:r>
          </a:p>
        </p:txBody>
      </p:sp>
      <p:sp>
        <p:nvSpPr>
          <p:cNvPr id="22" name="Rectangle 2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TextBox 6">
            <a:extLst>
              <a:ext uri="{FF2B5EF4-FFF2-40B4-BE49-F238E27FC236}">
                <a16:creationId xmlns:a16="http://schemas.microsoft.com/office/drawing/2014/main" id="{35002E15-B290-4684-9936-BD4485B8CEE0}"/>
              </a:ext>
            </a:extLst>
          </p:cNvPr>
          <p:cNvSpPr txBox="1"/>
          <p:nvPr/>
        </p:nvSpPr>
        <p:spPr>
          <a:xfrm>
            <a:off x="4742016" y="605896"/>
            <a:ext cx="6413663" cy="5646208"/>
          </a:xfrm>
          <a:prstGeom prst="rect">
            <a:avLst/>
          </a:prstGeom>
        </p:spPr>
        <p:txBody>
          <a:bodyPr vert="horz" lIns="0" tIns="45720" rIns="0" bIns="45720" rtlCol="0" anchor="ctr">
            <a:normAutofit/>
          </a:bodyPr>
          <a:lstStyle/>
          <a:p>
            <a:pPr defTabSz="914400">
              <a:lnSpc>
                <a:spcPct val="90000"/>
              </a:lnSpc>
              <a:spcAft>
                <a:spcPts val="600"/>
              </a:spcAft>
              <a:buClr>
                <a:schemeClr val="accent1"/>
              </a:buClr>
              <a:buFont typeface="Calibri" panose="020F0502020204030204" pitchFamily="34" charset="0"/>
            </a:pPr>
            <a:r>
              <a:rPr lang="en-US" sz="1700" dirty="0">
                <a:solidFill>
                  <a:schemeClr val="tx1">
                    <a:lumMod val="75000"/>
                    <a:lumOff val="25000"/>
                  </a:schemeClr>
                </a:solidFill>
              </a:rPr>
              <a:t>RSE explains the positive qualities of relationships, such as trust, respect and commitment as well as </a:t>
            </a:r>
            <a:r>
              <a:rPr lang="en-US" sz="1700" dirty="0" err="1">
                <a:solidFill>
                  <a:schemeClr val="tx1">
                    <a:lumMod val="75000"/>
                    <a:lumOff val="25000"/>
                  </a:schemeClr>
                </a:solidFill>
              </a:rPr>
              <a:t>recognising</a:t>
            </a:r>
            <a:r>
              <a:rPr lang="en-US" sz="1700" dirty="0">
                <a:solidFill>
                  <a:schemeClr val="tx1">
                    <a:lumMod val="75000"/>
                    <a:lumOff val="25000"/>
                  </a:schemeClr>
                </a:solidFill>
              </a:rPr>
              <a:t> that there are different types of relationships and families.</a:t>
            </a:r>
          </a:p>
          <a:p>
            <a:pPr defTabSz="914400">
              <a:lnSpc>
                <a:spcPct val="90000"/>
              </a:lnSpc>
              <a:spcAft>
                <a:spcPts val="600"/>
              </a:spcAft>
              <a:buClr>
                <a:schemeClr val="accent1"/>
              </a:buClr>
              <a:buFont typeface="Calibri" panose="020F0502020204030204" pitchFamily="34" charset="0"/>
            </a:pPr>
            <a:endParaRPr lang="en-US" sz="1700" dirty="0">
              <a:solidFill>
                <a:schemeClr val="tx1">
                  <a:lumMod val="75000"/>
                  <a:lumOff val="25000"/>
                </a:schemeClr>
              </a:solidFill>
            </a:endParaRPr>
          </a:p>
          <a:p>
            <a:pPr defTabSz="914400">
              <a:lnSpc>
                <a:spcPct val="90000"/>
              </a:lnSpc>
              <a:spcAft>
                <a:spcPts val="600"/>
              </a:spcAft>
              <a:buClr>
                <a:schemeClr val="accent1"/>
              </a:buClr>
              <a:buFont typeface="Calibri" panose="020F0502020204030204" pitchFamily="34" charset="0"/>
            </a:pPr>
            <a:r>
              <a:rPr lang="en-US" sz="1700" dirty="0">
                <a:solidFill>
                  <a:schemeClr val="tx1">
                    <a:lumMod val="75000"/>
                    <a:lumOff val="25000"/>
                  </a:schemeClr>
                </a:solidFill>
              </a:rPr>
              <a:t>It raises the importance of educating children about gender equality, consent, relationships and sex in an age-appropriate way.</a:t>
            </a:r>
          </a:p>
          <a:p>
            <a:pPr defTabSz="914400">
              <a:lnSpc>
                <a:spcPct val="90000"/>
              </a:lnSpc>
              <a:spcAft>
                <a:spcPts val="600"/>
              </a:spcAft>
              <a:buClr>
                <a:schemeClr val="accent1"/>
              </a:buClr>
              <a:buFont typeface="Calibri" panose="020F0502020204030204" pitchFamily="34" charset="0"/>
            </a:pPr>
            <a:endParaRPr lang="en-US" sz="1700" dirty="0">
              <a:solidFill>
                <a:schemeClr val="tx1">
                  <a:lumMod val="75000"/>
                  <a:lumOff val="25000"/>
                </a:schemeClr>
              </a:solidFill>
            </a:endParaRPr>
          </a:p>
          <a:p>
            <a:pPr defTabSz="914400">
              <a:lnSpc>
                <a:spcPct val="90000"/>
              </a:lnSpc>
              <a:spcAft>
                <a:spcPts val="600"/>
              </a:spcAft>
              <a:buClr>
                <a:schemeClr val="accent1"/>
              </a:buClr>
              <a:buFont typeface="Calibri" panose="020F0502020204030204" pitchFamily="34" charset="0"/>
            </a:pPr>
            <a:r>
              <a:rPr lang="en-US" sz="1700" dirty="0">
                <a:solidFill>
                  <a:schemeClr val="tx1">
                    <a:lumMod val="75000"/>
                    <a:lumOff val="25000"/>
                  </a:schemeClr>
                </a:solidFill>
              </a:rPr>
              <a:t>RSE can provide young people with the knowledge required to resist peer, partner and media pressure and understand issues of consent as well as what is and is not appropriate </a:t>
            </a:r>
            <a:r>
              <a:rPr lang="en-US" sz="1700" dirty="0" err="1">
                <a:solidFill>
                  <a:schemeClr val="tx1">
                    <a:lumMod val="75000"/>
                    <a:lumOff val="25000"/>
                  </a:schemeClr>
                </a:solidFill>
              </a:rPr>
              <a:t>behaviour</a:t>
            </a:r>
            <a:r>
              <a:rPr lang="en-US" sz="1700" dirty="0">
                <a:solidFill>
                  <a:schemeClr val="tx1">
                    <a:lumMod val="75000"/>
                    <a:lumOff val="25000"/>
                  </a:schemeClr>
                </a:solidFill>
              </a:rPr>
              <a:t>.</a:t>
            </a:r>
          </a:p>
          <a:p>
            <a:pPr defTabSz="914400">
              <a:lnSpc>
                <a:spcPct val="90000"/>
              </a:lnSpc>
              <a:spcAft>
                <a:spcPts val="600"/>
              </a:spcAft>
              <a:buClr>
                <a:schemeClr val="accent1"/>
              </a:buClr>
              <a:buFont typeface="Calibri" panose="020F0502020204030204" pitchFamily="34" charset="0"/>
            </a:pPr>
            <a:endParaRPr lang="en-US" sz="1700" dirty="0">
              <a:solidFill>
                <a:schemeClr val="tx1">
                  <a:lumMod val="75000"/>
                  <a:lumOff val="25000"/>
                </a:schemeClr>
              </a:solidFill>
            </a:endParaRPr>
          </a:p>
          <a:p>
            <a:pPr defTabSz="914400">
              <a:lnSpc>
                <a:spcPct val="90000"/>
              </a:lnSpc>
              <a:spcAft>
                <a:spcPts val="600"/>
              </a:spcAft>
              <a:buClr>
                <a:schemeClr val="accent1"/>
              </a:buClr>
              <a:buFont typeface="Calibri" panose="020F0502020204030204" pitchFamily="34" charset="0"/>
            </a:pPr>
            <a:r>
              <a:rPr lang="en-US" sz="1700" dirty="0">
                <a:solidFill>
                  <a:schemeClr val="tx1">
                    <a:lumMod val="75000"/>
                    <a:lumOff val="25000"/>
                  </a:schemeClr>
                </a:solidFill>
              </a:rPr>
              <a:t>There is evidence that good quality RSE teaching can help young people to:</a:t>
            </a:r>
          </a:p>
          <a:p>
            <a:pPr defTabSz="914400">
              <a:lnSpc>
                <a:spcPct val="90000"/>
              </a:lnSpc>
              <a:spcAft>
                <a:spcPts val="600"/>
              </a:spcAft>
              <a:buClr>
                <a:schemeClr val="accent1"/>
              </a:buClr>
              <a:buFont typeface="Calibri" panose="020F0502020204030204" pitchFamily="34" charset="0"/>
            </a:pPr>
            <a:endParaRPr lang="en-US" sz="1700" dirty="0">
              <a:solidFill>
                <a:schemeClr val="tx1">
                  <a:lumMod val="75000"/>
                  <a:lumOff val="25000"/>
                </a:schemeClr>
              </a:solidFill>
            </a:endParaRPr>
          </a:p>
          <a:p>
            <a:pPr marL="285750" indent="-285750" defTabSz="914400">
              <a:lnSpc>
                <a:spcPct val="90000"/>
              </a:lnSpc>
              <a:spcAft>
                <a:spcPts val="600"/>
              </a:spcAft>
              <a:buClr>
                <a:schemeClr val="accent1"/>
              </a:buClr>
              <a:buFont typeface="Calibri" panose="020F0502020204030204" pitchFamily="34" charset="0"/>
              <a:buChar char="•"/>
            </a:pPr>
            <a:r>
              <a:rPr lang="en-US" sz="1700" dirty="0">
                <a:solidFill>
                  <a:schemeClr val="tx1">
                    <a:lumMod val="75000"/>
                    <a:lumOff val="25000"/>
                  </a:schemeClr>
                </a:solidFill>
              </a:rPr>
              <a:t>Have consensual relationships</a:t>
            </a:r>
          </a:p>
          <a:p>
            <a:pPr marL="285750" indent="-285750" defTabSz="914400">
              <a:lnSpc>
                <a:spcPct val="90000"/>
              </a:lnSpc>
              <a:spcAft>
                <a:spcPts val="600"/>
              </a:spcAft>
              <a:buClr>
                <a:schemeClr val="accent1"/>
              </a:buClr>
              <a:buFont typeface="Calibri" panose="020F0502020204030204" pitchFamily="34" charset="0"/>
              <a:buChar char="•"/>
            </a:pPr>
            <a:r>
              <a:rPr lang="en-US" sz="1700" dirty="0">
                <a:solidFill>
                  <a:schemeClr val="tx1">
                    <a:lumMod val="75000"/>
                    <a:lumOff val="25000"/>
                  </a:schemeClr>
                </a:solidFill>
              </a:rPr>
              <a:t>Delay the age of first sexual encounters</a:t>
            </a:r>
          </a:p>
          <a:p>
            <a:pPr marL="285750" indent="-285750" defTabSz="914400">
              <a:lnSpc>
                <a:spcPct val="90000"/>
              </a:lnSpc>
              <a:spcAft>
                <a:spcPts val="600"/>
              </a:spcAft>
              <a:buClr>
                <a:schemeClr val="accent1"/>
              </a:buClr>
              <a:buFont typeface="Calibri" panose="020F0502020204030204" pitchFamily="34" charset="0"/>
              <a:buChar char="•"/>
            </a:pPr>
            <a:r>
              <a:rPr lang="en-US" sz="1700" dirty="0">
                <a:solidFill>
                  <a:schemeClr val="tx1">
                    <a:lumMod val="75000"/>
                    <a:lumOff val="25000"/>
                  </a:schemeClr>
                </a:solidFill>
              </a:rPr>
              <a:t>Prevent underage pregnancy</a:t>
            </a:r>
          </a:p>
          <a:p>
            <a:pPr marL="285750" indent="-285750" defTabSz="914400">
              <a:lnSpc>
                <a:spcPct val="90000"/>
              </a:lnSpc>
              <a:spcAft>
                <a:spcPts val="600"/>
              </a:spcAft>
              <a:buClr>
                <a:schemeClr val="accent1"/>
              </a:buClr>
              <a:buFont typeface="Calibri" panose="020F0502020204030204" pitchFamily="34" charset="0"/>
              <a:buChar char="•"/>
            </a:pPr>
            <a:r>
              <a:rPr lang="en-US" sz="1700" dirty="0">
                <a:solidFill>
                  <a:schemeClr val="tx1">
                    <a:lumMod val="75000"/>
                    <a:lumOff val="25000"/>
                  </a:schemeClr>
                </a:solidFill>
              </a:rPr>
              <a:t>Know who to report abuse to</a:t>
            </a:r>
          </a:p>
          <a:p>
            <a:pPr marL="285750" indent="-285750" defTabSz="914400">
              <a:lnSpc>
                <a:spcPct val="90000"/>
              </a:lnSpc>
              <a:spcAft>
                <a:spcPts val="600"/>
              </a:spcAft>
              <a:buClr>
                <a:schemeClr val="accent1"/>
              </a:buClr>
              <a:buFont typeface="Calibri" panose="020F0502020204030204" pitchFamily="34" charset="0"/>
              <a:buChar char="•"/>
            </a:pPr>
            <a:r>
              <a:rPr lang="en-US" sz="1700" dirty="0">
                <a:solidFill>
                  <a:schemeClr val="tx1">
                    <a:lumMod val="75000"/>
                    <a:lumOff val="25000"/>
                  </a:schemeClr>
                </a:solidFill>
              </a:rPr>
              <a:t>Have improved sexual health</a:t>
            </a:r>
          </a:p>
        </p:txBody>
      </p:sp>
    </p:spTree>
    <p:extLst>
      <p:ext uri="{BB962C8B-B14F-4D97-AF65-F5344CB8AC3E}">
        <p14:creationId xmlns:p14="http://schemas.microsoft.com/office/powerpoint/2010/main" val="6759480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3FE9996-7EAC-4679-B37D-C1045F42F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761DF1FE-5CC8-43D2-A76C-93C76EEDE1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5" name="Straight Connector 14">
            <a:extLst>
              <a:ext uri="{FF2B5EF4-FFF2-40B4-BE49-F238E27FC236}">
                <a16:creationId xmlns:a16="http://schemas.microsoft.com/office/drawing/2014/main" id="{E161BEBD-A23C-409E-ABC7-73F9EDC02F2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7" name="Rectangle 16">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0E6FD86C-E587-394C-8D4F-F2525A88BCC2}"/>
              </a:ext>
            </a:extLst>
          </p:cNvPr>
          <p:cNvSpPr>
            <a:spLocks noGrp="1"/>
          </p:cNvSpPr>
          <p:nvPr>
            <p:ph type="title"/>
          </p:nvPr>
        </p:nvSpPr>
        <p:spPr>
          <a:xfrm>
            <a:off x="492370" y="605896"/>
            <a:ext cx="3084844" cy="5646208"/>
          </a:xfrm>
        </p:spPr>
        <p:txBody>
          <a:bodyPr vert="horz" lIns="91440" tIns="45720" rIns="91440" bIns="45720" rtlCol="0" anchor="ctr">
            <a:normAutofit/>
          </a:bodyPr>
          <a:lstStyle/>
          <a:p>
            <a:r>
              <a:rPr lang="en-US" sz="3600">
                <a:solidFill>
                  <a:srgbClr val="FFFFFF"/>
                </a:solidFill>
              </a:rPr>
              <a:t>Relationships</a:t>
            </a:r>
            <a:br>
              <a:rPr lang="en-US" sz="3600">
                <a:solidFill>
                  <a:srgbClr val="FFFFFF"/>
                </a:solidFill>
              </a:rPr>
            </a:br>
            <a:r>
              <a:rPr lang="en-US" sz="3600">
                <a:solidFill>
                  <a:srgbClr val="FFFFFF"/>
                </a:solidFill>
              </a:rPr>
              <a:t>Education</a:t>
            </a:r>
          </a:p>
        </p:txBody>
      </p:sp>
      <p:sp>
        <p:nvSpPr>
          <p:cNvPr id="21" name="Rectangle 20">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Content Placeholder 2">
            <a:extLst>
              <a:ext uri="{FF2B5EF4-FFF2-40B4-BE49-F238E27FC236}">
                <a16:creationId xmlns:a16="http://schemas.microsoft.com/office/drawing/2014/main" id="{E3A5A717-F4BC-6546-BD8E-1EF8035AA000}"/>
              </a:ext>
            </a:extLst>
          </p:cNvPr>
          <p:cNvSpPr txBox="1">
            <a:spLocks/>
          </p:cNvSpPr>
          <p:nvPr/>
        </p:nvSpPr>
        <p:spPr>
          <a:xfrm>
            <a:off x="4742016" y="605896"/>
            <a:ext cx="6413663" cy="5646208"/>
          </a:xfrm>
          <a:prstGeom prst="rect">
            <a:avLst/>
          </a:prstGeom>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buClr>
                <a:schemeClr val="accent1"/>
              </a:buClr>
              <a:buFont typeface="Calibri" panose="020F0502020204030204" pitchFamily="34" charset="0"/>
            </a:pPr>
            <a:r>
              <a:rPr lang="en-US" dirty="0">
                <a:solidFill>
                  <a:schemeClr val="tx1">
                    <a:lumMod val="75000"/>
                    <a:lumOff val="25000"/>
                  </a:schemeClr>
                </a:solidFill>
              </a:rPr>
              <a:t>What should children know about relationships and why?</a:t>
            </a:r>
          </a:p>
          <a:p>
            <a:pPr algn="l">
              <a:buClr>
                <a:schemeClr val="accent1"/>
              </a:buClr>
              <a:buFont typeface="Calibri" panose="020F0502020204030204" pitchFamily="34" charset="0"/>
            </a:pPr>
            <a:endParaRPr lang="en-US" dirty="0">
              <a:solidFill>
                <a:schemeClr val="tx1">
                  <a:lumMod val="75000"/>
                  <a:lumOff val="25000"/>
                </a:schemeClr>
              </a:solidFill>
            </a:endParaRPr>
          </a:p>
          <a:p>
            <a:pPr marL="514350" indent="-514350" algn="l">
              <a:buClr>
                <a:schemeClr val="accent1"/>
              </a:buClr>
              <a:buFont typeface="Calibri" panose="020F0502020204030204" pitchFamily="34" charset="0"/>
              <a:buAutoNum type="arabicPeriod"/>
            </a:pPr>
            <a:r>
              <a:rPr lang="en-US" dirty="0">
                <a:solidFill>
                  <a:schemeClr val="tx1">
                    <a:lumMod val="75000"/>
                    <a:lumOff val="25000"/>
                  </a:schemeClr>
                </a:solidFill>
              </a:rPr>
              <a:t>What a positive, healthy, caring, safe relationship looks and feels like</a:t>
            </a:r>
          </a:p>
          <a:p>
            <a:pPr marL="514350" indent="-514350" algn="l">
              <a:buClr>
                <a:schemeClr val="accent1"/>
              </a:buClr>
              <a:buFont typeface="Calibri" panose="020F0502020204030204" pitchFamily="34" charset="0"/>
              <a:buAutoNum type="arabicPeriod"/>
            </a:pPr>
            <a:r>
              <a:rPr lang="en-US" dirty="0">
                <a:solidFill>
                  <a:schemeClr val="tx1">
                    <a:lumMod val="75000"/>
                    <a:lumOff val="25000"/>
                  </a:schemeClr>
                </a:solidFill>
              </a:rPr>
              <a:t>How to speak up and get help when a relationship does NOT feel healthy/positive/safe</a:t>
            </a:r>
          </a:p>
          <a:p>
            <a:pPr marL="514350" indent="-514350" algn="l">
              <a:buClr>
                <a:schemeClr val="accent1"/>
              </a:buClr>
              <a:buFont typeface="Calibri" panose="020F0502020204030204" pitchFamily="34" charset="0"/>
              <a:buAutoNum type="arabicPeriod"/>
            </a:pPr>
            <a:r>
              <a:rPr lang="en-US" dirty="0">
                <a:solidFill>
                  <a:schemeClr val="tx1">
                    <a:lumMod val="75000"/>
                    <a:lumOff val="25000"/>
                  </a:schemeClr>
                </a:solidFill>
              </a:rPr>
              <a:t>How to make and maintain positive relationships </a:t>
            </a:r>
            <a:br>
              <a:rPr lang="en-US" dirty="0">
                <a:solidFill>
                  <a:schemeClr val="tx1">
                    <a:lumMod val="75000"/>
                    <a:lumOff val="25000"/>
                  </a:schemeClr>
                </a:solidFill>
              </a:rPr>
            </a:br>
            <a:endParaRPr lang="en-US" dirty="0">
              <a:solidFill>
                <a:schemeClr val="tx1">
                  <a:lumMod val="75000"/>
                  <a:lumOff val="25000"/>
                </a:schemeClr>
              </a:solidFill>
            </a:endParaRPr>
          </a:p>
          <a:p>
            <a:pPr algn="l">
              <a:buClr>
                <a:schemeClr val="accent1"/>
              </a:buClr>
              <a:buFont typeface="Calibri" panose="020F0502020204030204" pitchFamily="34" charset="0"/>
            </a:pPr>
            <a:r>
              <a:rPr lang="en-US" dirty="0">
                <a:solidFill>
                  <a:schemeClr val="tx1">
                    <a:lumMod val="75000"/>
                    <a:lumOff val="25000"/>
                  </a:schemeClr>
                </a:solidFill>
              </a:rPr>
              <a:t>(Online and offline relationships)</a:t>
            </a:r>
          </a:p>
        </p:txBody>
      </p:sp>
    </p:spTree>
    <p:extLst>
      <p:ext uri="{BB962C8B-B14F-4D97-AF65-F5344CB8AC3E}">
        <p14:creationId xmlns:p14="http://schemas.microsoft.com/office/powerpoint/2010/main" val="40449802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FCC431-8030-406A-BFF4-0FDE3A28E0E2}"/>
              </a:ext>
            </a:extLst>
          </p:cNvPr>
          <p:cNvSpPr>
            <a:spLocks noGrp="1"/>
          </p:cNvSpPr>
          <p:nvPr>
            <p:ph type="title"/>
          </p:nvPr>
        </p:nvSpPr>
        <p:spPr>
          <a:xfrm>
            <a:off x="391883" y="1716148"/>
            <a:ext cx="3224464" cy="4846637"/>
          </a:xfrm>
        </p:spPr>
        <p:txBody>
          <a:bodyPr anchor="t">
            <a:normAutofit/>
          </a:bodyPr>
          <a:lstStyle/>
          <a:p>
            <a:r>
              <a:rPr lang="en-GB" sz="3600" dirty="0">
                <a:solidFill>
                  <a:schemeClr val="tx1"/>
                </a:solidFill>
              </a:rPr>
              <a:t>What does </a:t>
            </a:r>
            <a:br>
              <a:rPr lang="en-GB" sz="3600" dirty="0">
                <a:solidFill>
                  <a:schemeClr val="tx1"/>
                </a:solidFill>
              </a:rPr>
            </a:br>
            <a:r>
              <a:rPr lang="en-GB" sz="3600" dirty="0">
                <a:solidFill>
                  <a:schemeClr val="tx1"/>
                </a:solidFill>
              </a:rPr>
              <a:t>the government say is the aim</a:t>
            </a:r>
            <a:br>
              <a:rPr lang="en-GB" sz="3600" dirty="0">
                <a:solidFill>
                  <a:schemeClr val="tx1"/>
                </a:solidFill>
              </a:rPr>
            </a:br>
            <a:r>
              <a:rPr lang="en-GB" sz="3600" dirty="0">
                <a:solidFill>
                  <a:schemeClr val="tx1"/>
                </a:solidFill>
              </a:rPr>
              <a:t>of Relationships Education?</a:t>
            </a:r>
          </a:p>
        </p:txBody>
      </p:sp>
      <p:sp>
        <p:nvSpPr>
          <p:cNvPr id="3" name="Content Placeholder 2">
            <a:extLst>
              <a:ext uri="{FF2B5EF4-FFF2-40B4-BE49-F238E27FC236}">
                <a16:creationId xmlns:a16="http://schemas.microsoft.com/office/drawing/2014/main" id="{94BA11F7-3FBD-4077-B4F9-72E4E403788E}"/>
              </a:ext>
            </a:extLst>
          </p:cNvPr>
          <p:cNvSpPr>
            <a:spLocks noGrp="1"/>
          </p:cNvSpPr>
          <p:nvPr>
            <p:ph idx="1"/>
          </p:nvPr>
        </p:nvSpPr>
        <p:spPr>
          <a:xfrm>
            <a:off x="3991902" y="1901414"/>
            <a:ext cx="7808215" cy="4476104"/>
          </a:xfrm>
        </p:spPr>
        <p:txBody>
          <a:bodyPr>
            <a:noAutofit/>
          </a:bodyPr>
          <a:lstStyle/>
          <a:p>
            <a:pPr marL="0" indent="0" algn="just">
              <a:buNone/>
            </a:pPr>
            <a:r>
              <a:rPr lang="en-GB" dirty="0">
                <a:solidFill>
                  <a:schemeClr val="tx1">
                    <a:lumMod val="85000"/>
                    <a:lumOff val="15000"/>
                  </a:schemeClr>
                </a:solidFill>
              </a:rPr>
              <a:t>‘</a:t>
            </a:r>
            <a:r>
              <a:rPr lang="en-GB" sz="2400" dirty="0">
                <a:solidFill>
                  <a:schemeClr val="tx1">
                    <a:lumMod val="85000"/>
                    <a:lumOff val="15000"/>
                  </a:schemeClr>
                </a:solidFill>
              </a:rPr>
              <a:t>Today’s children and young people are growing up in an increasingly complex world and living their lives seamlessly on and offline….children and young people need to know how to be safe and healthy, and how to manage their academic, personal and social lives in a positive way’</a:t>
            </a:r>
          </a:p>
          <a:p>
            <a:pPr marL="0" indent="0" algn="just">
              <a:buNone/>
            </a:pPr>
            <a:endParaRPr lang="en-GB" sz="2400" dirty="0">
              <a:solidFill>
                <a:schemeClr val="tx1">
                  <a:lumMod val="85000"/>
                  <a:lumOff val="15000"/>
                </a:schemeClr>
              </a:solidFill>
            </a:endParaRPr>
          </a:p>
          <a:p>
            <a:pPr marL="0" indent="0" algn="just">
              <a:buNone/>
            </a:pPr>
            <a:r>
              <a:rPr lang="en-GB" sz="2400" dirty="0">
                <a:solidFill>
                  <a:schemeClr val="tx1">
                    <a:lumMod val="85000"/>
                    <a:lumOff val="15000"/>
                  </a:schemeClr>
                </a:solidFill>
              </a:rPr>
              <a:t>DfE Guidance on Relationships Education, Sex Education and Health Education 2019</a:t>
            </a:r>
          </a:p>
        </p:txBody>
      </p:sp>
      <p:sp>
        <p:nvSpPr>
          <p:cNvPr id="8" name="TextBox 7">
            <a:extLst>
              <a:ext uri="{FF2B5EF4-FFF2-40B4-BE49-F238E27FC236}">
                <a16:creationId xmlns:a16="http://schemas.microsoft.com/office/drawing/2014/main" id="{83762ECF-D7D3-674D-9239-629E3F67F61D}"/>
              </a:ext>
            </a:extLst>
          </p:cNvPr>
          <p:cNvSpPr txBox="1"/>
          <p:nvPr/>
        </p:nvSpPr>
        <p:spPr>
          <a:xfrm>
            <a:off x="0" y="6482663"/>
            <a:ext cx="12192000" cy="369111"/>
          </a:xfrm>
          <a:prstGeom prst="rect">
            <a:avLst/>
          </a:prstGeom>
          <a:noFill/>
        </p:spPr>
        <p:txBody>
          <a:bodyPr wrap="square" rtlCol="0">
            <a:spAutoFit/>
          </a:bodyPr>
          <a:lstStyle/>
          <a:p>
            <a:pPr algn="ctr"/>
            <a:r>
              <a:rPr lang="en-GB" dirty="0">
                <a:solidFill>
                  <a:schemeClr val="bg1">
                    <a:lumMod val="50000"/>
                  </a:schemeClr>
                </a:solidFill>
              </a:rPr>
              <a:t>© Jigsaw PSHE</a:t>
            </a:r>
          </a:p>
        </p:txBody>
      </p:sp>
    </p:spTree>
    <p:extLst>
      <p:ext uri="{BB962C8B-B14F-4D97-AF65-F5344CB8AC3E}">
        <p14:creationId xmlns:p14="http://schemas.microsoft.com/office/powerpoint/2010/main" val="1156618511"/>
      </p:ext>
    </p:extLst>
  </p:cSld>
  <p:clrMapOvr>
    <a:masterClrMapping/>
  </p:clrMapOvr>
  <p:transition spd="slow">
    <p:cover dir="d"/>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5EFFE7B9-9C17-3142-93A4-CADEABA1F68B}"/>
              </a:ext>
            </a:extLst>
          </p:cNvPr>
          <p:cNvSpPr/>
          <p:nvPr/>
        </p:nvSpPr>
        <p:spPr>
          <a:xfrm>
            <a:off x="5288994" y="1811"/>
            <a:ext cx="3200400" cy="6869963"/>
          </a:xfrm>
          <a:prstGeom prst="rect">
            <a:avLst/>
          </a:prstGeom>
          <a:gradFill flip="none" rotWithShape="1">
            <a:gsLst>
              <a:gs pos="30000">
                <a:schemeClr val="bg1"/>
              </a:gs>
              <a:gs pos="0">
                <a:srgbClr val="F9F9FA">
                  <a:lumMod val="100000"/>
                  <a:alpha val="0"/>
                </a:srgbClr>
              </a:gs>
              <a:gs pos="52000">
                <a:schemeClr val="bg1"/>
              </a:gs>
              <a:gs pos="99000">
                <a:schemeClr val="bg1">
                  <a:lumMod val="95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62BF21E-A449-C140-A678-6C0D77CC15CC}"/>
              </a:ext>
            </a:extLst>
          </p:cNvPr>
          <p:cNvSpPr>
            <a:spLocks noGrp="1"/>
          </p:cNvSpPr>
          <p:nvPr>
            <p:ph type="title"/>
          </p:nvPr>
        </p:nvSpPr>
        <p:spPr>
          <a:xfrm>
            <a:off x="520393" y="253283"/>
            <a:ext cx="10515600" cy="1016151"/>
          </a:xfrm>
        </p:spPr>
        <p:txBody>
          <a:bodyPr>
            <a:normAutofit fontScale="90000"/>
          </a:bodyPr>
          <a:lstStyle/>
          <a:p>
            <a:r>
              <a:rPr lang="en-US" dirty="0"/>
              <a:t>What have schools got to teach?</a:t>
            </a:r>
            <a:br>
              <a:rPr lang="en-US" dirty="0"/>
            </a:br>
            <a:endParaRPr lang="en-US" dirty="0"/>
          </a:p>
        </p:txBody>
      </p:sp>
      <p:sp>
        <p:nvSpPr>
          <p:cNvPr id="17" name="TextBox 16">
            <a:extLst>
              <a:ext uri="{FF2B5EF4-FFF2-40B4-BE49-F238E27FC236}">
                <a16:creationId xmlns:a16="http://schemas.microsoft.com/office/drawing/2014/main" id="{49969912-1CAD-5B4C-A816-FA7EF451E951}"/>
              </a:ext>
            </a:extLst>
          </p:cNvPr>
          <p:cNvSpPr txBox="1"/>
          <p:nvPr/>
        </p:nvSpPr>
        <p:spPr>
          <a:xfrm>
            <a:off x="3013209" y="1961631"/>
            <a:ext cx="7751969" cy="584775"/>
          </a:xfrm>
          <a:prstGeom prst="rect">
            <a:avLst/>
          </a:prstGeom>
          <a:noFill/>
        </p:spPr>
        <p:txBody>
          <a:bodyPr wrap="square" rtlCol="0">
            <a:spAutoFit/>
          </a:bodyPr>
          <a:lstStyle/>
          <a:p>
            <a:r>
              <a:rPr lang="en-GB" sz="3200" dirty="0">
                <a:solidFill>
                  <a:srgbClr val="7030A0"/>
                </a:solidFill>
              </a:rPr>
              <a:t> </a:t>
            </a:r>
            <a:endParaRPr lang="en-US" sz="3200" dirty="0">
              <a:solidFill>
                <a:srgbClr val="7030A0"/>
              </a:solidFill>
            </a:endParaRPr>
          </a:p>
        </p:txBody>
      </p:sp>
      <p:sp>
        <p:nvSpPr>
          <p:cNvPr id="28" name="Content Placeholder 2">
            <a:extLst>
              <a:ext uri="{FF2B5EF4-FFF2-40B4-BE49-F238E27FC236}">
                <a16:creationId xmlns:a16="http://schemas.microsoft.com/office/drawing/2014/main" id="{8C77DF17-C5E6-C840-A35B-5AE8B6F1AF9F}"/>
              </a:ext>
            </a:extLst>
          </p:cNvPr>
          <p:cNvSpPr txBox="1">
            <a:spLocks/>
          </p:cNvSpPr>
          <p:nvPr/>
        </p:nvSpPr>
        <p:spPr>
          <a:xfrm>
            <a:off x="3501484" y="1811044"/>
            <a:ext cx="7623717" cy="504514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600"/>
              </a:spcBef>
              <a:buNone/>
            </a:pPr>
            <a:r>
              <a:rPr lang="en-GB" sz="1600" b="1" dirty="0">
                <a:solidFill>
                  <a:schemeClr val="tx1">
                    <a:lumMod val="75000"/>
                    <a:lumOff val="25000"/>
                  </a:schemeClr>
                </a:solidFill>
                <a:cs typeface="Times New Roman" panose="02020603050405020304" pitchFamily="18" charset="0"/>
              </a:rPr>
              <a:t>PRIMARY</a:t>
            </a:r>
          </a:p>
          <a:p>
            <a:pPr>
              <a:spcBef>
                <a:spcPts val="1600"/>
              </a:spcBef>
            </a:pPr>
            <a:r>
              <a:rPr lang="en-GB" sz="1600" dirty="0">
                <a:solidFill>
                  <a:schemeClr val="tx1">
                    <a:lumMod val="75000"/>
                    <a:lumOff val="25000"/>
                  </a:schemeClr>
                </a:solidFill>
                <a:cs typeface="Times New Roman" panose="02020603050405020304" pitchFamily="18" charset="0"/>
              </a:rPr>
              <a:t>RELATIONSHIPS EDUCATION IS COMPUSLORY</a:t>
            </a:r>
          </a:p>
          <a:p>
            <a:pPr>
              <a:spcBef>
                <a:spcPts val="1600"/>
              </a:spcBef>
            </a:pPr>
            <a:r>
              <a:rPr lang="en-GB" sz="1600" dirty="0">
                <a:solidFill>
                  <a:schemeClr val="tx1">
                    <a:lumMod val="75000"/>
                    <a:lumOff val="25000"/>
                  </a:schemeClr>
                </a:solidFill>
                <a:cs typeface="Times New Roman" panose="02020603050405020304" pitchFamily="18" charset="0"/>
              </a:rPr>
              <a:t>HEALTH EDUCATION IS COMPULSORY</a:t>
            </a:r>
          </a:p>
          <a:p>
            <a:pPr marL="0" indent="0">
              <a:spcBef>
                <a:spcPts val="1600"/>
              </a:spcBef>
              <a:buNone/>
            </a:pPr>
            <a:r>
              <a:rPr lang="en-GB" sz="1600" dirty="0">
                <a:solidFill>
                  <a:schemeClr val="tx1">
                    <a:lumMod val="75000"/>
                    <a:lumOff val="25000"/>
                  </a:schemeClr>
                </a:solidFill>
                <a:cs typeface="Times New Roman" panose="02020603050405020304" pitchFamily="18" charset="0"/>
              </a:rPr>
              <a:t>But Sex Education is at school’s discretion </a:t>
            </a:r>
            <a:endParaRPr lang="en-GB" sz="1600" dirty="0">
              <a:solidFill>
                <a:srgbClr val="00B050"/>
              </a:solidFill>
              <a:cs typeface="Times New Roman" panose="02020603050405020304" pitchFamily="18" charset="0"/>
            </a:endParaRPr>
          </a:p>
          <a:p>
            <a:pPr marL="0" indent="0">
              <a:spcBef>
                <a:spcPts val="1600"/>
              </a:spcBef>
              <a:buNone/>
            </a:pPr>
            <a:r>
              <a:rPr lang="en-GB" sz="1600" b="1" dirty="0">
                <a:solidFill>
                  <a:schemeClr val="tx1">
                    <a:lumMod val="75000"/>
                    <a:lumOff val="25000"/>
                  </a:schemeClr>
                </a:solidFill>
                <a:cs typeface="Times New Roman" panose="02020603050405020304" pitchFamily="18" charset="0"/>
              </a:rPr>
              <a:t>SECONDARY</a:t>
            </a:r>
          </a:p>
          <a:p>
            <a:pPr>
              <a:spcBef>
                <a:spcPts val="1600"/>
              </a:spcBef>
            </a:pPr>
            <a:r>
              <a:rPr lang="en-GB" sz="1600" dirty="0">
                <a:solidFill>
                  <a:schemeClr val="tx1">
                    <a:lumMod val="75000"/>
                    <a:lumOff val="25000"/>
                  </a:schemeClr>
                </a:solidFill>
                <a:cs typeface="Times New Roman" panose="02020603050405020304" pitchFamily="18" charset="0"/>
              </a:rPr>
              <a:t>RELATIONSHIPS EDUCATION IS COMPULSORY</a:t>
            </a:r>
          </a:p>
          <a:p>
            <a:pPr>
              <a:spcBef>
                <a:spcPts val="1600"/>
              </a:spcBef>
            </a:pPr>
            <a:r>
              <a:rPr lang="en-GB" sz="1600" dirty="0">
                <a:solidFill>
                  <a:schemeClr val="tx1">
                    <a:lumMod val="75000"/>
                    <a:lumOff val="25000"/>
                  </a:schemeClr>
                </a:solidFill>
                <a:cs typeface="Times New Roman" panose="02020603050405020304" pitchFamily="18" charset="0"/>
              </a:rPr>
              <a:t>SEX EDUCATION IS COMPULSORY</a:t>
            </a:r>
          </a:p>
          <a:p>
            <a:pPr>
              <a:spcBef>
                <a:spcPts val="1600"/>
              </a:spcBef>
            </a:pPr>
            <a:r>
              <a:rPr lang="en-GB" sz="1600" dirty="0">
                <a:solidFill>
                  <a:schemeClr val="tx1">
                    <a:lumMod val="75000"/>
                    <a:lumOff val="25000"/>
                  </a:schemeClr>
                </a:solidFill>
                <a:cs typeface="Times New Roman" panose="02020603050405020304" pitchFamily="18" charset="0"/>
              </a:rPr>
              <a:t>HEALTH EDUCATION IS COMPULSORY</a:t>
            </a:r>
          </a:p>
          <a:p>
            <a:pPr marL="0" indent="0">
              <a:spcBef>
                <a:spcPts val="1600"/>
              </a:spcBef>
              <a:buNone/>
            </a:pPr>
            <a:r>
              <a:rPr lang="en-GB" sz="1600" dirty="0">
                <a:solidFill>
                  <a:schemeClr val="tx1">
                    <a:lumMod val="75000"/>
                    <a:lumOff val="25000"/>
                  </a:schemeClr>
                </a:solidFill>
                <a:cs typeface="Times New Roman" panose="02020603050405020304" pitchFamily="18" charset="0"/>
              </a:rPr>
              <a:t>Guidance does not apply to: Sixth Forms colleges, 16-19 </a:t>
            </a:r>
            <a:r>
              <a:rPr lang="en-GB" sz="2400" dirty="0">
                <a:solidFill>
                  <a:schemeClr val="tx1">
                    <a:lumMod val="75000"/>
                    <a:lumOff val="25000"/>
                  </a:schemeClr>
                </a:solidFill>
                <a:cs typeface="Times New Roman" panose="02020603050405020304" pitchFamily="18" charset="0"/>
              </a:rPr>
              <a:t>academies or FE colleges</a:t>
            </a:r>
            <a:endParaRPr lang="en-GB" sz="2400" dirty="0">
              <a:solidFill>
                <a:srgbClr val="7030A0"/>
              </a:solidFill>
              <a:cs typeface="Times New Roman" panose="02020603050405020304" pitchFamily="18" charset="0"/>
            </a:endParaRPr>
          </a:p>
        </p:txBody>
      </p:sp>
      <p:pic>
        <p:nvPicPr>
          <p:cNvPr id="8" name="Picture 7">
            <a:extLst>
              <a:ext uri="{FF2B5EF4-FFF2-40B4-BE49-F238E27FC236}">
                <a16:creationId xmlns:a16="http://schemas.microsoft.com/office/drawing/2014/main" id="{9681460D-A04C-4060-B93B-904687905985}"/>
              </a:ext>
            </a:extLst>
          </p:cNvPr>
          <p:cNvPicPr>
            <a:picLocks noChangeAspect="1"/>
          </p:cNvPicPr>
          <p:nvPr/>
        </p:nvPicPr>
        <p:blipFill>
          <a:blip r:embed="rId3"/>
          <a:stretch>
            <a:fillRect/>
          </a:stretch>
        </p:blipFill>
        <p:spPr>
          <a:xfrm>
            <a:off x="348827" y="1520906"/>
            <a:ext cx="3015124" cy="4518366"/>
          </a:xfrm>
          <a:prstGeom prst="rect">
            <a:avLst/>
          </a:prstGeom>
        </p:spPr>
      </p:pic>
    </p:spTree>
    <p:extLst>
      <p:ext uri="{BB962C8B-B14F-4D97-AF65-F5344CB8AC3E}">
        <p14:creationId xmlns:p14="http://schemas.microsoft.com/office/powerpoint/2010/main" val="2878904255"/>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8">
                                            <p:txEl>
                                              <p:pRg st="0" end="0"/>
                                            </p:txEl>
                                          </p:spTgt>
                                        </p:tgtEl>
                                        <p:attrNameLst>
                                          <p:attrName>style.visibility</p:attrName>
                                        </p:attrNameLst>
                                      </p:cBhvr>
                                      <p:to>
                                        <p:strVal val="visible"/>
                                      </p:to>
                                    </p:set>
                                    <p:animEffect transition="in" filter="wipe(left)">
                                      <p:cBhvr>
                                        <p:cTn id="7" dur="500"/>
                                        <p:tgtEl>
                                          <p:spTgt spid="2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8">
                                            <p:txEl>
                                              <p:pRg st="1" end="1"/>
                                            </p:txEl>
                                          </p:spTgt>
                                        </p:tgtEl>
                                        <p:attrNameLst>
                                          <p:attrName>style.visibility</p:attrName>
                                        </p:attrNameLst>
                                      </p:cBhvr>
                                      <p:to>
                                        <p:strVal val="visible"/>
                                      </p:to>
                                    </p:set>
                                    <p:animEffect transition="in" filter="wipe(left)">
                                      <p:cBhvr>
                                        <p:cTn id="12" dur="500"/>
                                        <p:tgtEl>
                                          <p:spTgt spid="2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8">
                                            <p:txEl>
                                              <p:pRg st="2" end="2"/>
                                            </p:txEl>
                                          </p:spTgt>
                                        </p:tgtEl>
                                        <p:attrNameLst>
                                          <p:attrName>style.visibility</p:attrName>
                                        </p:attrNameLst>
                                      </p:cBhvr>
                                      <p:to>
                                        <p:strVal val="visible"/>
                                      </p:to>
                                    </p:set>
                                    <p:animEffect transition="in" filter="wipe(left)">
                                      <p:cBhvr>
                                        <p:cTn id="17" dur="500"/>
                                        <p:tgtEl>
                                          <p:spTgt spid="2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8">
                                            <p:txEl>
                                              <p:pRg st="3" end="3"/>
                                            </p:txEl>
                                          </p:spTgt>
                                        </p:tgtEl>
                                        <p:attrNameLst>
                                          <p:attrName>style.visibility</p:attrName>
                                        </p:attrNameLst>
                                      </p:cBhvr>
                                      <p:to>
                                        <p:strVal val="visible"/>
                                      </p:to>
                                    </p:set>
                                    <p:animEffect transition="in" filter="wipe(left)">
                                      <p:cBhvr>
                                        <p:cTn id="22" dur="500"/>
                                        <p:tgtEl>
                                          <p:spTgt spid="2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8">
                                            <p:txEl>
                                              <p:pRg st="4" end="4"/>
                                            </p:txEl>
                                          </p:spTgt>
                                        </p:tgtEl>
                                        <p:attrNameLst>
                                          <p:attrName>style.visibility</p:attrName>
                                        </p:attrNameLst>
                                      </p:cBhvr>
                                      <p:to>
                                        <p:strVal val="visible"/>
                                      </p:to>
                                    </p:set>
                                    <p:animEffect transition="in" filter="wipe(left)">
                                      <p:cBhvr>
                                        <p:cTn id="27" dur="500"/>
                                        <p:tgtEl>
                                          <p:spTgt spid="2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8">
                                            <p:txEl>
                                              <p:pRg st="5" end="5"/>
                                            </p:txEl>
                                          </p:spTgt>
                                        </p:tgtEl>
                                        <p:attrNameLst>
                                          <p:attrName>style.visibility</p:attrName>
                                        </p:attrNameLst>
                                      </p:cBhvr>
                                      <p:to>
                                        <p:strVal val="visible"/>
                                      </p:to>
                                    </p:set>
                                    <p:animEffect transition="in" filter="wipe(left)">
                                      <p:cBhvr>
                                        <p:cTn id="32" dur="500"/>
                                        <p:tgtEl>
                                          <p:spTgt spid="2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8">
                                            <p:txEl>
                                              <p:pRg st="6" end="6"/>
                                            </p:txEl>
                                          </p:spTgt>
                                        </p:tgtEl>
                                        <p:attrNameLst>
                                          <p:attrName>style.visibility</p:attrName>
                                        </p:attrNameLst>
                                      </p:cBhvr>
                                      <p:to>
                                        <p:strVal val="visible"/>
                                      </p:to>
                                    </p:set>
                                    <p:animEffect transition="in" filter="wipe(left)">
                                      <p:cBhvr>
                                        <p:cTn id="37" dur="500"/>
                                        <p:tgtEl>
                                          <p:spTgt spid="28">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8">
                                            <p:txEl>
                                              <p:pRg st="7" end="7"/>
                                            </p:txEl>
                                          </p:spTgt>
                                        </p:tgtEl>
                                        <p:attrNameLst>
                                          <p:attrName>style.visibility</p:attrName>
                                        </p:attrNameLst>
                                      </p:cBhvr>
                                      <p:to>
                                        <p:strVal val="visible"/>
                                      </p:to>
                                    </p:set>
                                    <p:animEffect transition="in" filter="wipe(left)">
                                      <p:cBhvr>
                                        <p:cTn id="42" dur="500"/>
                                        <p:tgtEl>
                                          <p:spTgt spid="28">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28">
                                            <p:txEl>
                                              <p:pRg st="8" end="8"/>
                                            </p:txEl>
                                          </p:spTgt>
                                        </p:tgtEl>
                                        <p:attrNameLst>
                                          <p:attrName>style.visibility</p:attrName>
                                        </p:attrNameLst>
                                      </p:cBhvr>
                                      <p:to>
                                        <p:strVal val="visible"/>
                                      </p:to>
                                    </p:set>
                                    <p:animEffect transition="in" filter="wipe(left)">
                                      <p:cBhvr>
                                        <p:cTn id="47" dur="500"/>
                                        <p:tgtEl>
                                          <p:spTgt spid="2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209</TotalTime>
  <Words>1879</Words>
  <Application>Microsoft Office PowerPoint</Application>
  <PresentationFormat>Widescreen</PresentationFormat>
  <Paragraphs>173</Paragraphs>
  <Slides>27</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Calibri</vt:lpstr>
      <vt:lpstr>Calibri Light</vt:lpstr>
      <vt:lpstr>Century Gothic</vt:lpstr>
      <vt:lpstr>Lato</vt:lpstr>
      <vt:lpstr>Retrospect</vt:lpstr>
      <vt:lpstr>PowerPoint Presentation</vt:lpstr>
      <vt:lpstr>PowerPoint Presentation</vt:lpstr>
      <vt:lpstr>PowerPoint Presentation</vt:lpstr>
      <vt:lpstr>PowerPoint Presentation</vt:lpstr>
      <vt:lpstr>PowerPoint Presentation</vt:lpstr>
      <vt:lpstr>PowerPoint Presentation</vt:lpstr>
      <vt:lpstr>Relationships Education</vt:lpstr>
      <vt:lpstr>What does  the government say is the aim of Relationships Education?</vt:lpstr>
      <vt:lpstr>What have schools got to teach? </vt:lpstr>
      <vt:lpstr> What are the expectations for Primary Health Education? </vt:lpstr>
      <vt:lpstr>What are the expectations for Primary Relationships Education? </vt:lpstr>
      <vt:lpstr>Science and Sex Ed at KS1</vt:lpstr>
      <vt:lpstr>Science and Sex Ed at KS2</vt:lpstr>
      <vt:lpstr>Keeping children SAFE</vt:lpstr>
      <vt:lpstr>Today’s considerations</vt:lpstr>
      <vt:lpstr>What ‘messages’ are in these TV scenes?</vt:lpstr>
      <vt:lpstr>PowerPoint Presentation</vt:lpstr>
      <vt:lpstr>Which teaching approaches to RSE  do these pictures represent? </vt:lpstr>
      <vt:lpstr>Is there a better way?</vt:lpstr>
      <vt:lpstr>PowerPoint Presentation</vt:lpstr>
      <vt:lpstr>Schools must comply with The Equality Act 2010 </vt:lpstr>
      <vt:lpstr>So, what, where, when and how  do we do this?…</vt:lpstr>
      <vt:lpstr>Whole-school approach from 3-16</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RSE Consultation  Priestley Primary School   Parents and Carers Part 1 Relationships, Sex &amp; Health Education (RSHE)  Welcome!</dc:title>
  <dc:creator>Mr Marsh-Ballard</dc:creator>
  <cp:lastModifiedBy>Mrs Marsh-Ballard</cp:lastModifiedBy>
  <cp:revision>21</cp:revision>
  <dcterms:created xsi:type="dcterms:W3CDTF">2021-04-20T18:46:36Z</dcterms:created>
  <dcterms:modified xsi:type="dcterms:W3CDTF">2021-04-26T14:49:10Z</dcterms:modified>
</cp:coreProperties>
</file>